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5" r:id="rId1"/>
  </p:sldMasterIdLst>
  <p:notesMasterIdLst>
    <p:notesMasterId r:id="rId61"/>
  </p:notesMasterIdLst>
  <p:handoutMasterIdLst>
    <p:handoutMasterId r:id="rId62"/>
  </p:handoutMasterIdLst>
  <p:sldIdLst>
    <p:sldId id="256" r:id="rId2"/>
    <p:sldId id="372" r:id="rId3"/>
    <p:sldId id="323" r:id="rId4"/>
    <p:sldId id="325" r:id="rId5"/>
    <p:sldId id="383" r:id="rId6"/>
    <p:sldId id="324" r:id="rId7"/>
    <p:sldId id="257" r:id="rId8"/>
    <p:sldId id="301" r:id="rId9"/>
    <p:sldId id="264" r:id="rId10"/>
    <p:sldId id="271" r:id="rId11"/>
    <p:sldId id="289" r:id="rId12"/>
    <p:sldId id="300" r:id="rId13"/>
    <p:sldId id="354" r:id="rId14"/>
    <p:sldId id="280" r:id="rId15"/>
    <p:sldId id="281" r:id="rId16"/>
    <p:sldId id="302" r:id="rId17"/>
    <p:sldId id="270" r:id="rId18"/>
    <p:sldId id="326" r:id="rId19"/>
    <p:sldId id="357" r:id="rId20"/>
    <p:sldId id="363" r:id="rId21"/>
    <p:sldId id="364" r:id="rId22"/>
    <p:sldId id="295" r:id="rId23"/>
    <p:sldId id="296" r:id="rId24"/>
    <p:sldId id="378" r:id="rId25"/>
    <p:sldId id="327" r:id="rId26"/>
    <p:sldId id="330" r:id="rId27"/>
    <p:sldId id="366" r:id="rId28"/>
    <p:sldId id="328" r:id="rId29"/>
    <p:sldId id="329" r:id="rId30"/>
    <p:sldId id="365" r:id="rId31"/>
    <p:sldId id="367" r:id="rId32"/>
    <p:sldId id="368" r:id="rId33"/>
    <p:sldId id="370" r:id="rId34"/>
    <p:sldId id="371" r:id="rId35"/>
    <p:sldId id="380" r:id="rId36"/>
    <p:sldId id="377" r:id="rId37"/>
    <p:sldId id="331" r:id="rId38"/>
    <p:sldId id="382" r:id="rId39"/>
    <p:sldId id="384" r:id="rId40"/>
    <p:sldId id="373" r:id="rId41"/>
    <p:sldId id="387" r:id="rId42"/>
    <p:sldId id="385" r:id="rId43"/>
    <p:sldId id="375" r:id="rId44"/>
    <p:sldId id="376" r:id="rId45"/>
    <p:sldId id="282" r:id="rId46"/>
    <p:sldId id="263" r:id="rId47"/>
    <p:sldId id="274" r:id="rId48"/>
    <p:sldId id="288" r:id="rId49"/>
    <p:sldId id="276" r:id="rId50"/>
    <p:sldId id="279" r:id="rId51"/>
    <p:sldId id="283" r:id="rId52"/>
    <p:sldId id="386" r:id="rId53"/>
    <p:sldId id="355" r:id="rId54"/>
    <p:sldId id="298" r:id="rId55"/>
    <p:sldId id="297" r:id="rId56"/>
    <p:sldId id="291" r:id="rId57"/>
    <p:sldId id="299" r:id="rId58"/>
    <p:sldId id="360" r:id="rId59"/>
    <p:sldId id="369" r:id="rId60"/>
  </p:sldIdLst>
  <p:sldSz cx="12192000" cy="6858000"/>
  <p:notesSz cx="7104063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02E5DD35-1A6E-4BE8-B84D-64B1560D64D9}">
          <p14:sldIdLst>
            <p14:sldId id="256"/>
            <p14:sldId id="372"/>
            <p14:sldId id="323"/>
            <p14:sldId id="325"/>
            <p14:sldId id="383"/>
            <p14:sldId id="324"/>
            <p14:sldId id="257"/>
            <p14:sldId id="301"/>
            <p14:sldId id="264"/>
            <p14:sldId id="271"/>
            <p14:sldId id="289"/>
            <p14:sldId id="300"/>
            <p14:sldId id="354"/>
            <p14:sldId id="280"/>
            <p14:sldId id="281"/>
            <p14:sldId id="302"/>
            <p14:sldId id="270"/>
            <p14:sldId id="326"/>
            <p14:sldId id="357"/>
            <p14:sldId id="363"/>
            <p14:sldId id="364"/>
            <p14:sldId id="295"/>
            <p14:sldId id="296"/>
            <p14:sldId id="378"/>
            <p14:sldId id="327"/>
            <p14:sldId id="330"/>
            <p14:sldId id="366"/>
            <p14:sldId id="328"/>
            <p14:sldId id="329"/>
            <p14:sldId id="365"/>
            <p14:sldId id="367"/>
            <p14:sldId id="368"/>
            <p14:sldId id="370"/>
            <p14:sldId id="371"/>
            <p14:sldId id="380"/>
            <p14:sldId id="377"/>
            <p14:sldId id="331"/>
            <p14:sldId id="382"/>
            <p14:sldId id="384"/>
            <p14:sldId id="373"/>
            <p14:sldId id="387"/>
            <p14:sldId id="385"/>
            <p14:sldId id="375"/>
            <p14:sldId id="376"/>
            <p14:sldId id="282"/>
            <p14:sldId id="263"/>
            <p14:sldId id="274"/>
            <p14:sldId id="288"/>
            <p14:sldId id="276"/>
            <p14:sldId id="279"/>
            <p14:sldId id="283"/>
            <p14:sldId id="386"/>
            <p14:sldId id="355"/>
            <p14:sldId id="298"/>
            <p14:sldId id="297"/>
            <p14:sldId id="291"/>
            <p14:sldId id="299"/>
            <p14:sldId id="360"/>
            <p14:sldId id="3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3C7"/>
    <a:srgbClr val="93291B"/>
    <a:srgbClr val="E68477"/>
    <a:srgbClr val="8A2BE2"/>
    <a:srgbClr val="0000FF"/>
    <a:srgbClr val="FF0000"/>
    <a:srgbClr val="FFE18F"/>
    <a:srgbClr val="A6E3D7"/>
    <a:srgbClr val="FF90A1"/>
    <a:srgbClr val="EBBA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0610C59-6301-487B-841B-FA4A81EE4D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6405C98-61C6-4580-A803-3A35D3DAAF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8A1C5FB-1205-418F-A4F7-128F1C19BE4F}" type="datetimeFigureOut">
              <a:rPr lang="fr-FR" smtClean="0"/>
              <a:t>25/02/2021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2CD5987-1DE6-45ED-9BF1-8F3A457519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DABE98E-D7A6-4B7F-AAB3-6CD94E4E1B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6ACA28C-C134-4358-B069-912271ECB1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81299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23E36CC2-A615-4D7E-A618-20B4C9717D92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778C4A4-ABCE-4B18-BEA6-B71EE30AFD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51091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C95C9-7761-4A5F-A425-4AACD0E756EE}" type="datetime4">
              <a:rPr lang="en-US" smtClean="0"/>
              <a:t>February 24,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51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22EB-92DF-42E5-95DB-FB7D1BD46682}" type="datetime4">
              <a:rPr lang="en-US" smtClean="0"/>
              <a:t>February 24,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7415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2634E-CBF1-4BE1-8316-8DC7DD496B7C}" type="datetime4">
              <a:rPr lang="en-US" smtClean="0"/>
              <a:t>February 24,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D1711302-9AB3-40F9-85FD-FCF916669415}" type="datetime4">
              <a:rPr lang="en-US" smtClean="0"/>
              <a:t>February 24,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0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86BC-1F3F-4B5C-8404-49D997B7AE07}" type="datetime4">
              <a:rPr lang="en-US" smtClean="0"/>
              <a:t>February 24,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0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364DF-8E76-4595-A0AF-066E1E4A0BCA}" type="datetime4">
              <a:rPr lang="en-US" smtClean="0"/>
              <a:t>February 24,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42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F110-E216-4E5E-9E4A-107B0BAC0B0D}" type="datetime4">
              <a:rPr lang="en-US" smtClean="0"/>
              <a:t>February 24,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032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B6F-BE4A-48B2-A14C-C5F92F4E8636}" type="datetime4">
              <a:rPr lang="en-US" smtClean="0"/>
              <a:t>February 24,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8530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F92A-EEDA-4417-9330-65EB0726FED0}" type="datetime4">
              <a:rPr lang="en-US" smtClean="0"/>
              <a:t>February 24,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37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5367-79DD-4CC0-A3A8-CF71D0E735E4}" type="datetime4">
              <a:rPr lang="en-US" smtClean="0"/>
              <a:t>February 24,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87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9F14B-2B91-460A-97D6-61AA378F7E2F}" type="datetime4">
              <a:rPr lang="en-US" smtClean="0"/>
              <a:t>February 24,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5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DD011807-3A07-49BD-85C9-2C9E16A7A155}" type="datetime4">
              <a:rPr lang="en-US" smtClean="0"/>
              <a:t>February 24,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‹N°›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5256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4" r:id="rId7"/>
    <p:sldLayoutId id="2147483720" r:id="rId8"/>
    <p:sldLayoutId id="2147483721" r:id="rId9"/>
    <p:sldLayoutId id="2147483722" r:id="rId10"/>
    <p:sldLayoutId id="2147483723" r:id="rId11"/>
  </p:sldLayoutIdLst>
  <p:hf hd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png"/><Relationship Id="rId3" Type="http://schemas.openxmlformats.org/officeDocument/2006/relationships/image" Target="../media/image26.svg"/><Relationship Id="rId7" Type="http://schemas.openxmlformats.org/officeDocument/2006/relationships/image" Target="../media/image15.svg"/><Relationship Id="rId12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0.svg"/><Relationship Id="rId5" Type="http://schemas.openxmlformats.org/officeDocument/2006/relationships/image" Target="../media/image7.svg"/><Relationship Id="rId10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45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46.png"/><Relationship Id="rId5" Type="http://schemas.openxmlformats.org/officeDocument/2006/relationships/image" Target="../media/image55.png"/><Relationship Id="rId10" Type="http://schemas.openxmlformats.org/officeDocument/2006/relationships/image" Target="../media/image48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png"/><Relationship Id="rId3" Type="http://schemas.openxmlformats.org/officeDocument/2006/relationships/image" Target="../media/image26.svg"/><Relationship Id="rId7" Type="http://schemas.openxmlformats.org/officeDocument/2006/relationships/image" Target="../media/image15.svg"/><Relationship Id="rId12" Type="http://schemas.openxmlformats.org/officeDocument/2006/relationships/image" Target="../media/image16.png"/><Relationship Id="rId2" Type="http://schemas.openxmlformats.org/officeDocument/2006/relationships/image" Target="../media/image25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0.svg"/><Relationship Id="rId5" Type="http://schemas.openxmlformats.org/officeDocument/2006/relationships/image" Target="../media/image7.svg"/><Relationship Id="rId15" Type="http://schemas.openxmlformats.org/officeDocument/2006/relationships/image" Target="../media/image67.png"/><Relationship Id="rId10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svg"/><Relationship Id="rId3" Type="http://schemas.openxmlformats.org/officeDocument/2006/relationships/image" Target="../media/image26.svg"/><Relationship Id="rId7" Type="http://schemas.openxmlformats.org/officeDocument/2006/relationships/image" Target="../media/image9.svg"/><Relationship Id="rId12" Type="http://schemas.openxmlformats.org/officeDocument/2006/relationships/image" Target="../media/image29.png"/><Relationship Id="rId2" Type="http://schemas.openxmlformats.org/officeDocument/2006/relationships/image" Target="../media/image25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16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28.sv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gif"/><Relationship Id="rId5" Type="http://schemas.openxmlformats.org/officeDocument/2006/relationships/image" Target="../media/image88.png"/><Relationship Id="rId4" Type="http://schemas.openxmlformats.org/officeDocument/2006/relationships/image" Target="../media/image87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66.png"/><Relationship Id="rId7" Type="http://schemas.openxmlformats.org/officeDocument/2006/relationships/image" Target="../media/image9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6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4.png"/><Relationship Id="rId7" Type="http://schemas.openxmlformats.org/officeDocument/2006/relationships/image" Target="../media/image129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10" Type="http://schemas.openxmlformats.org/officeDocument/2006/relationships/image" Target="../media/image65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53.png"/><Relationship Id="rId4" Type="http://schemas.openxmlformats.org/officeDocument/2006/relationships/image" Target="../media/image1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4.png"/><Relationship Id="rId4" Type="http://schemas.openxmlformats.org/officeDocument/2006/relationships/image" Target="../media/image1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2.png"/><Relationship Id="rId4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svg"/><Relationship Id="rId3" Type="http://schemas.openxmlformats.org/officeDocument/2006/relationships/image" Target="../media/image26.svg"/><Relationship Id="rId7" Type="http://schemas.openxmlformats.org/officeDocument/2006/relationships/image" Target="../media/image9.svg"/><Relationship Id="rId12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16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28.sv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png"/><Relationship Id="rId3" Type="http://schemas.openxmlformats.org/officeDocument/2006/relationships/image" Target="../media/image26.svg"/><Relationship Id="rId7" Type="http://schemas.openxmlformats.org/officeDocument/2006/relationships/image" Target="../media/image15.svg"/><Relationship Id="rId12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0.svg"/><Relationship Id="rId5" Type="http://schemas.openxmlformats.org/officeDocument/2006/relationships/image" Target="../media/image7.svg"/><Relationship Id="rId10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55D52-5ABA-4ECF-85D1-269687089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5" r="2" b="2"/>
          <a:stretch/>
        </p:blipFill>
        <p:spPr>
          <a:xfrm>
            <a:off x="3584196" y="-1"/>
            <a:ext cx="8607807" cy="6871647"/>
          </a:xfrm>
          <a:custGeom>
            <a:avLst/>
            <a:gdLst/>
            <a:ahLst/>
            <a:cxnLst/>
            <a:rect l="l" t="t" r="r" b="b"/>
            <a:pathLst>
              <a:path w="8607807" h="6858000">
                <a:moveTo>
                  <a:pt x="8607807" y="0"/>
                </a:moveTo>
                <a:lnTo>
                  <a:pt x="8607807" y="6858000"/>
                </a:lnTo>
                <a:lnTo>
                  <a:pt x="2049693" y="6858000"/>
                </a:lnTo>
                <a:lnTo>
                  <a:pt x="1546051" y="6858000"/>
                </a:lnTo>
                <a:lnTo>
                  <a:pt x="1535751" y="6815348"/>
                </a:lnTo>
                <a:cubicBezTo>
                  <a:pt x="1530460" y="6761684"/>
                  <a:pt x="1515370" y="6604898"/>
                  <a:pt x="1514301" y="6536022"/>
                </a:cubicBezTo>
                <a:cubicBezTo>
                  <a:pt x="1518045" y="6478504"/>
                  <a:pt x="1528503" y="6437797"/>
                  <a:pt x="1529339" y="6402088"/>
                </a:cubicBezTo>
                <a:cubicBezTo>
                  <a:pt x="1525062" y="6346650"/>
                  <a:pt x="1502062" y="6294623"/>
                  <a:pt x="1493941" y="6256398"/>
                </a:cubicBezTo>
                <a:cubicBezTo>
                  <a:pt x="1502669" y="6241770"/>
                  <a:pt x="1469920" y="6187857"/>
                  <a:pt x="1480613" y="6172741"/>
                </a:cubicBezTo>
                <a:cubicBezTo>
                  <a:pt x="1481020" y="6152279"/>
                  <a:pt x="1458164" y="6048753"/>
                  <a:pt x="1443364" y="6006407"/>
                </a:cubicBezTo>
                <a:cubicBezTo>
                  <a:pt x="1426694" y="5958900"/>
                  <a:pt x="1390307" y="5908317"/>
                  <a:pt x="1380584" y="5887691"/>
                </a:cubicBezTo>
                <a:cubicBezTo>
                  <a:pt x="1370860" y="5867065"/>
                  <a:pt x="1392244" y="5909118"/>
                  <a:pt x="1385023" y="5882650"/>
                </a:cubicBezTo>
                <a:cubicBezTo>
                  <a:pt x="1377800" y="5856181"/>
                  <a:pt x="1345702" y="5759038"/>
                  <a:pt x="1337254" y="5728879"/>
                </a:cubicBezTo>
                <a:cubicBezTo>
                  <a:pt x="1353956" y="5727462"/>
                  <a:pt x="1323673" y="5710676"/>
                  <a:pt x="1334321" y="5701696"/>
                </a:cubicBezTo>
                <a:cubicBezTo>
                  <a:pt x="1343675" y="5695367"/>
                  <a:pt x="1336672" y="5688797"/>
                  <a:pt x="1335877" y="5681564"/>
                </a:cubicBezTo>
                <a:cubicBezTo>
                  <a:pt x="1343201" y="5672524"/>
                  <a:pt x="1329617" y="5640839"/>
                  <a:pt x="1319978" y="5632219"/>
                </a:cubicBezTo>
                <a:cubicBezTo>
                  <a:pt x="1286551" y="5611011"/>
                  <a:pt x="1310947" y="5568721"/>
                  <a:pt x="1285321" y="5551224"/>
                </a:cubicBezTo>
                <a:cubicBezTo>
                  <a:pt x="1281540" y="5545203"/>
                  <a:pt x="1279983" y="5539432"/>
                  <a:pt x="1279815" y="5533855"/>
                </a:cubicBezTo>
                <a:lnTo>
                  <a:pt x="1282507" y="5518422"/>
                </a:lnTo>
                <a:lnTo>
                  <a:pt x="1289604" y="5514404"/>
                </a:lnTo>
                <a:lnTo>
                  <a:pt x="1287766" y="5504772"/>
                </a:lnTo>
                <a:lnTo>
                  <a:pt x="1288829" y="5502102"/>
                </a:lnTo>
                <a:cubicBezTo>
                  <a:pt x="1290896" y="5497007"/>
                  <a:pt x="1292688" y="5491968"/>
                  <a:pt x="1293373" y="5486914"/>
                </a:cubicBezTo>
                <a:cubicBezTo>
                  <a:pt x="1288690" y="5472938"/>
                  <a:pt x="1272696" y="5448436"/>
                  <a:pt x="1260736" y="5418245"/>
                </a:cubicBezTo>
                <a:cubicBezTo>
                  <a:pt x="1238579" y="5385699"/>
                  <a:pt x="1238884" y="5340972"/>
                  <a:pt x="1221610" y="5305770"/>
                </a:cubicBezTo>
                <a:lnTo>
                  <a:pt x="1216099" y="5298785"/>
                </a:lnTo>
                <a:lnTo>
                  <a:pt x="1217278" y="5268992"/>
                </a:lnTo>
                <a:cubicBezTo>
                  <a:pt x="1221588" y="5263843"/>
                  <a:pt x="1222716" y="5256480"/>
                  <a:pt x="1218469" y="5250149"/>
                </a:cubicBezTo>
                <a:lnTo>
                  <a:pt x="1206220" y="5142322"/>
                </a:lnTo>
                <a:cubicBezTo>
                  <a:pt x="1205294" y="5106716"/>
                  <a:pt x="1196908" y="5091595"/>
                  <a:pt x="1212921" y="5036513"/>
                </a:cubicBezTo>
                <a:cubicBezTo>
                  <a:pt x="1234138" y="4978012"/>
                  <a:pt x="1204801" y="4893378"/>
                  <a:pt x="1212183" y="4827738"/>
                </a:cubicBezTo>
                <a:cubicBezTo>
                  <a:pt x="1183151" y="4792886"/>
                  <a:pt x="1209228" y="4811487"/>
                  <a:pt x="1202048" y="4774693"/>
                </a:cubicBezTo>
                <a:cubicBezTo>
                  <a:pt x="1202483" y="4751423"/>
                  <a:pt x="1202919" y="4728152"/>
                  <a:pt x="1203354" y="4704882"/>
                </a:cubicBezTo>
                <a:lnTo>
                  <a:pt x="1201502" y="4691500"/>
                </a:lnTo>
                <a:lnTo>
                  <a:pt x="1194919" y="4687895"/>
                </a:lnTo>
                <a:lnTo>
                  <a:pt x="1187792" y="4667873"/>
                </a:lnTo>
                <a:cubicBezTo>
                  <a:pt x="1186060" y="4660351"/>
                  <a:pt x="1185291" y="4652220"/>
                  <a:pt x="1186080" y="4643189"/>
                </a:cubicBezTo>
                <a:cubicBezTo>
                  <a:pt x="1199189" y="4613276"/>
                  <a:pt x="1167081" y="4562691"/>
                  <a:pt x="1184722" y="4525834"/>
                </a:cubicBezTo>
                <a:cubicBezTo>
                  <a:pt x="1182407" y="4490142"/>
                  <a:pt x="1175424" y="4451369"/>
                  <a:pt x="1172188" y="4429037"/>
                </a:cubicBezTo>
                <a:cubicBezTo>
                  <a:pt x="1161331" y="4419671"/>
                  <a:pt x="1178123" y="4389539"/>
                  <a:pt x="1165306" y="4391841"/>
                </a:cubicBezTo>
                <a:cubicBezTo>
                  <a:pt x="1171061" y="4381101"/>
                  <a:pt x="1173552" y="4338138"/>
                  <a:pt x="1168602" y="4327040"/>
                </a:cubicBezTo>
                <a:lnTo>
                  <a:pt x="1178384" y="4271714"/>
                </a:lnTo>
                <a:lnTo>
                  <a:pt x="1177294" y="4266170"/>
                </a:lnTo>
                <a:cubicBezTo>
                  <a:pt x="1177138" y="4260404"/>
                  <a:pt x="1177520" y="4242660"/>
                  <a:pt x="1177448" y="4237120"/>
                </a:cubicBezTo>
                <a:cubicBezTo>
                  <a:pt x="1177252" y="4235726"/>
                  <a:pt x="1177058" y="4234331"/>
                  <a:pt x="1176863" y="4232937"/>
                </a:cubicBezTo>
                <a:lnTo>
                  <a:pt x="1162386" y="4198811"/>
                </a:lnTo>
                <a:cubicBezTo>
                  <a:pt x="1162950" y="4194190"/>
                  <a:pt x="1174655" y="4191224"/>
                  <a:pt x="1174343" y="4184054"/>
                </a:cubicBezTo>
                <a:lnTo>
                  <a:pt x="1160516" y="4155792"/>
                </a:lnTo>
                <a:lnTo>
                  <a:pt x="1161365" y="4150364"/>
                </a:lnTo>
                <a:lnTo>
                  <a:pt x="1144878" y="4068165"/>
                </a:lnTo>
                <a:lnTo>
                  <a:pt x="1123687" y="3997737"/>
                </a:lnTo>
                <a:lnTo>
                  <a:pt x="1096720" y="3746801"/>
                </a:lnTo>
                <a:cubicBezTo>
                  <a:pt x="1083618" y="3632695"/>
                  <a:pt x="1064313" y="3629437"/>
                  <a:pt x="1047682" y="3510652"/>
                </a:cubicBezTo>
                <a:cubicBezTo>
                  <a:pt x="1048550" y="3470281"/>
                  <a:pt x="1049418" y="3429910"/>
                  <a:pt x="1050285" y="3389539"/>
                </a:cubicBezTo>
                <a:lnTo>
                  <a:pt x="1030166" y="3314219"/>
                </a:lnTo>
                <a:lnTo>
                  <a:pt x="1034128" y="3253967"/>
                </a:lnTo>
                <a:lnTo>
                  <a:pt x="1007751" y="3192563"/>
                </a:lnTo>
                <a:cubicBezTo>
                  <a:pt x="1003323" y="3186732"/>
                  <a:pt x="1001150" y="3181063"/>
                  <a:pt x="1000384" y="3175520"/>
                </a:cubicBezTo>
                <a:cubicBezTo>
                  <a:pt x="1000734" y="3170366"/>
                  <a:pt x="1001085" y="3165212"/>
                  <a:pt x="1001435" y="3160058"/>
                </a:cubicBezTo>
                <a:lnTo>
                  <a:pt x="968918" y="3106456"/>
                </a:lnTo>
                <a:cubicBezTo>
                  <a:pt x="957125" y="3086347"/>
                  <a:pt x="955617" y="3059144"/>
                  <a:pt x="934483" y="3025607"/>
                </a:cubicBezTo>
                <a:cubicBezTo>
                  <a:pt x="914631" y="2991085"/>
                  <a:pt x="908933" y="2999692"/>
                  <a:pt x="879229" y="2942341"/>
                </a:cubicBezTo>
                <a:cubicBezTo>
                  <a:pt x="850845" y="2891400"/>
                  <a:pt x="820829" y="2801223"/>
                  <a:pt x="798666" y="2755714"/>
                </a:cubicBezTo>
                <a:cubicBezTo>
                  <a:pt x="773970" y="2709171"/>
                  <a:pt x="758278" y="2710053"/>
                  <a:pt x="746962" y="2689587"/>
                </a:cubicBezTo>
                <a:lnTo>
                  <a:pt x="712796" y="2609586"/>
                </a:lnTo>
                <a:lnTo>
                  <a:pt x="697701" y="2594856"/>
                </a:lnTo>
                <a:cubicBezTo>
                  <a:pt x="697743" y="2593626"/>
                  <a:pt x="697784" y="2592396"/>
                  <a:pt x="697823" y="2591165"/>
                </a:cubicBezTo>
                <a:lnTo>
                  <a:pt x="679645" y="2567493"/>
                </a:lnTo>
                <a:lnTo>
                  <a:pt x="680789" y="2566723"/>
                </a:lnTo>
                <a:cubicBezTo>
                  <a:pt x="682946" y="2564457"/>
                  <a:pt x="683757" y="2561765"/>
                  <a:pt x="681771" y="2558109"/>
                </a:cubicBezTo>
                <a:cubicBezTo>
                  <a:pt x="705290" y="2557210"/>
                  <a:pt x="688388" y="2553357"/>
                  <a:pt x="680456" y="2542663"/>
                </a:cubicBezTo>
                <a:cubicBezTo>
                  <a:pt x="679482" y="2529115"/>
                  <a:pt x="677183" y="2488664"/>
                  <a:pt x="675922" y="2476820"/>
                </a:cubicBezTo>
                <a:lnTo>
                  <a:pt x="672894" y="2471591"/>
                </a:lnTo>
                <a:lnTo>
                  <a:pt x="673143" y="2471379"/>
                </a:lnTo>
                <a:cubicBezTo>
                  <a:pt x="673152" y="2470017"/>
                  <a:pt x="672405" y="2468214"/>
                  <a:pt x="670567" y="2465654"/>
                </a:cubicBezTo>
                <a:lnTo>
                  <a:pt x="667369" y="2462052"/>
                </a:lnTo>
                <a:lnTo>
                  <a:pt x="661495" y="2451906"/>
                </a:lnTo>
                <a:cubicBezTo>
                  <a:pt x="661510" y="2450510"/>
                  <a:pt x="661525" y="2449113"/>
                  <a:pt x="661540" y="2447717"/>
                </a:cubicBezTo>
                <a:lnTo>
                  <a:pt x="664540" y="2445047"/>
                </a:lnTo>
                <a:lnTo>
                  <a:pt x="663581" y="2444265"/>
                </a:lnTo>
                <a:cubicBezTo>
                  <a:pt x="653014" y="2439598"/>
                  <a:pt x="642406" y="2441014"/>
                  <a:pt x="663129" y="2421760"/>
                </a:cubicBezTo>
                <a:cubicBezTo>
                  <a:pt x="643271" y="2409372"/>
                  <a:pt x="657229" y="2399993"/>
                  <a:pt x="650205" y="2375201"/>
                </a:cubicBezTo>
                <a:cubicBezTo>
                  <a:pt x="634911" y="2369643"/>
                  <a:pt x="634260" y="2360648"/>
                  <a:pt x="638008" y="2350147"/>
                </a:cubicBezTo>
                <a:cubicBezTo>
                  <a:pt x="621083" y="2329939"/>
                  <a:pt x="620949" y="2305558"/>
                  <a:pt x="609851" y="2279762"/>
                </a:cubicBezTo>
                <a:lnTo>
                  <a:pt x="585585" y="2151458"/>
                </a:lnTo>
                <a:lnTo>
                  <a:pt x="581391" y="2148616"/>
                </a:lnTo>
                <a:cubicBezTo>
                  <a:pt x="578821" y="2146496"/>
                  <a:pt x="577525" y="2144881"/>
                  <a:pt x="577083" y="2143541"/>
                </a:cubicBezTo>
                <a:lnTo>
                  <a:pt x="577251" y="2143279"/>
                </a:lnTo>
                <a:lnTo>
                  <a:pt x="546845" y="2081459"/>
                </a:lnTo>
                <a:cubicBezTo>
                  <a:pt x="538270" y="2069798"/>
                  <a:pt x="486356" y="1952009"/>
                  <a:pt x="470837" y="1927526"/>
                </a:cubicBezTo>
                <a:lnTo>
                  <a:pt x="428154" y="1653876"/>
                </a:lnTo>
                <a:lnTo>
                  <a:pt x="392797" y="1507176"/>
                </a:lnTo>
                <a:cubicBezTo>
                  <a:pt x="380165" y="1501458"/>
                  <a:pt x="369910" y="1448213"/>
                  <a:pt x="372847" y="1437646"/>
                </a:cubicBezTo>
                <a:cubicBezTo>
                  <a:pt x="369015" y="1430935"/>
                  <a:pt x="338503" y="1373479"/>
                  <a:pt x="344479" y="1364974"/>
                </a:cubicBezTo>
                <a:cubicBezTo>
                  <a:pt x="332264" y="1339484"/>
                  <a:pt x="321736" y="1307918"/>
                  <a:pt x="299558" y="1284709"/>
                </a:cubicBezTo>
                <a:cubicBezTo>
                  <a:pt x="277380" y="1261500"/>
                  <a:pt x="259203" y="1267387"/>
                  <a:pt x="243216" y="1246922"/>
                </a:cubicBezTo>
                <a:cubicBezTo>
                  <a:pt x="227230" y="1226457"/>
                  <a:pt x="218454" y="1164523"/>
                  <a:pt x="203639" y="1161920"/>
                </a:cubicBezTo>
                <a:cubicBezTo>
                  <a:pt x="192352" y="1142649"/>
                  <a:pt x="198158" y="1131546"/>
                  <a:pt x="169195" y="1085737"/>
                </a:cubicBezTo>
                <a:cubicBezTo>
                  <a:pt x="139228" y="1000958"/>
                  <a:pt x="140891" y="967704"/>
                  <a:pt x="98775" y="908263"/>
                </a:cubicBezTo>
                <a:cubicBezTo>
                  <a:pt x="45025" y="829417"/>
                  <a:pt x="34038" y="815844"/>
                  <a:pt x="43820" y="711217"/>
                </a:cubicBezTo>
                <a:cubicBezTo>
                  <a:pt x="34816" y="658186"/>
                  <a:pt x="43273" y="612368"/>
                  <a:pt x="44748" y="590072"/>
                </a:cubicBezTo>
                <a:lnTo>
                  <a:pt x="36767" y="545639"/>
                </a:lnTo>
                <a:cubicBezTo>
                  <a:pt x="36093" y="527311"/>
                  <a:pt x="35418" y="508983"/>
                  <a:pt x="34744" y="490655"/>
                </a:cubicBezTo>
                <a:cubicBezTo>
                  <a:pt x="34670" y="457530"/>
                  <a:pt x="29296" y="472114"/>
                  <a:pt x="29222" y="438989"/>
                </a:cubicBezTo>
                <a:cubicBezTo>
                  <a:pt x="29152" y="438889"/>
                  <a:pt x="2578" y="396379"/>
                  <a:pt x="2507" y="396276"/>
                </a:cubicBezTo>
                <a:cubicBezTo>
                  <a:pt x="-7796" y="384713"/>
                  <a:pt x="17492" y="336163"/>
                  <a:pt x="9810" y="316602"/>
                </a:cubicBezTo>
                <a:lnTo>
                  <a:pt x="25323" y="268307"/>
                </a:lnTo>
                <a:cubicBezTo>
                  <a:pt x="20582" y="240926"/>
                  <a:pt x="55391" y="238035"/>
                  <a:pt x="50278" y="194719"/>
                </a:cubicBezTo>
                <a:cubicBezTo>
                  <a:pt x="49891" y="157325"/>
                  <a:pt x="41873" y="124589"/>
                  <a:pt x="47653" y="93227"/>
                </a:cubicBezTo>
                <a:cubicBezTo>
                  <a:pt x="41389" y="80085"/>
                  <a:pt x="38874" y="67855"/>
                  <a:pt x="48323" y="56555"/>
                </a:cubicBezTo>
                <a:cubicBezTo>
                  <a:pt x="46028" y="30289"/>
                  <a:pt x="37896" y="18621"/>
                  <a:pt x="38423" y="5312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8687A42-66EE-4BCF-A739-D28FC6DAA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522" y="2918099"/>
            <a:ext cx="4660757" cy="2640247"/>
          </a:xfrm>
        </p:spPr>
        <p:txBody>
          <a:bodyPr>
            <a:normAutofit/>
          </a:bodyPr>
          <a:lstStyle/>
          <a:p>
            <a:pPr algn="l"/>
            <a:r>
              <a:rPr lang="fr-FR" b="1" i="0" dirty="0">
                <a:effectLst/>
                <a:latin typeface="Montserrat"/>
              </a:rPr>
              <a:t>Classifiez automatiquement des biens de consommation</a:t>
            </a:r>
            <a:br>
              <a:rPr lang="fr-FR" b="1" i="0" dirty="0">
                <a:effectLst/>
                <a:latin typeface="Montserrat"/>
              </a:rPr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7067486-200B-402E-9F80-4CF2C175E2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4470" y="5895014"/>
            <a:ext cx="1749779" cy="447063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fr-FR" dirty="0"/>
              <a:t>FÉVRIER 2021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9DA231EF-85AD-4D79-80F6-4EE9252C7A27}"/>
              </a:ext>
            </a:extLst>
          </p:cNvPr>
          <p:cNvSpPr txBox="1">
            <a:spLocks/>
          </p:cNvSpPr>
          <p:nvPr/>
        </p:nvSpPr>
        <p:spPr>
          <a:xfrm>
            <a:off x="9672507" y="6207875"/>
            <a:ext cx="2334587" cy="44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000" i="0" kern="1200" spc="16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600" dirty="0"/>
              <a:t>Christelle Troussard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328A6B-0EB3-4BED-8A9D-6AA6FC599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532" y="203062"/>
            <a:ext cx="5607885" cy="28421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4CACB09-08F9-4BF1-A84F-B9CB6B4B2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22" y="203062"/>
            <a:ext cx="2051689" cy="28421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FE2BD68-02E0-4846-AD7D-6CE03A656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801" y="4965909"/>
            <a:ext cx="2657326" cy="191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7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 107">
            <a:extLst>
              <a:ext uri="{FF2B5EF4-FFF2-40B4-BE49-F238E27FC236}">
                <a16:creationId xmlns:a16="http://schemas.microsoft.com/office/drawing/2014/main" id="{0B788FBE-F72C-4FDD-B73C-D5542D320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11" y="692940"/>
            <a:ext cx="9601187" cy="2036141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7626CA-FB66-456A-A7ED-FFE226FF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68EAB11-426F-42E3-ACEB-01E687749D4C}"/>
              </a:ext>
            </a:extLst>
          </p:cNvPr>
          <p:cNvSpPr/>
          <p:nvPr/>
        </p:nvSpPr>
        <p:spPr>
          <a:xfrm>
            <a:off x="3693452" y="1157163"/>
            <a:ext cx="216000" cy="216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02A13F8-B5F9-47C3-841D-502B3BB7E72D}"/>
              </a:ext>
            </a:extLst>
          </p:cNvPr>
          <p:cNvSpPr/>
          <p:nvPr/>
        </p:nvSpPr>
        <p:spPr>
          <a:xfrm>
            <a:off x="5194663" y="1157163"/>
            <a:ext cx="216000" cy="216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0C5BEFA-9D4F-4749-B380-4349EF4DF5F5}"/>
              </a:ext>
            </a:extLst>
          </p:cNvPr>
          <p:cNvSpPr/>
          <p:nvPr/>
        </p:nvSpPr>
        <p:spPr>
          <a:xfrm>
            <a:off x="9829546" y="1156625"/>
            <a:ext cx="216000" cy="216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E10207A-777D-4934-92A6-765801004494}"/>
              </a:ext>
            </a:extLst>
          </p:cNvPr>
          <p:cNvSpPr/>
          <p:nvPr/>
        </p:nvSpPr>
        <p:spPr>
          <a:xfrm>
            <a:off x="496793" y="139884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B40A7FF-2A7A-4566-B534-F09B4386D248}"/>
              </a:ext>
            </a:extLst>
          </p:cNvPr>
          <p:cNvSpPr txBox="1"/>
          <p:nvPr/>
        </p:nvSpPr>
        <p:spPr>
          <a:xfrm>
            <a:off x="480871" y="1338291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A1AF14A-F198-4909-833F-4F808EFC63B7}"/>
              </a:ext>
            </a:extLst>
          </p:cNvPr>
          <p:cNvSpPr/>
          <p:nvPr/>
        </p:nvSpPr>
        <p:spPr>
          <a:xfrm>
            <a:off x="493721" y="1730625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17CB970-F6C8-4B7C-893C-F2DE41C8FC6E}"/>
              </a:ext>
            </a:extLst>
          </p:cNvPr>
          <p:cNvSpPr txBox="1"/>
          <p:nvPr/>
        </p:nvSpPr>
        <p:spPr>
          <a:xfrm>
            <a:off x="477799" y="1670069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283C973-AE3D-48F6-A2E1-BA1F9AC6FB5B}"/>
              </a:ext>
            </a:extLst>
          </p:cNvPr>
          <p:cNvSpPr/>
          <p:nvPr/>
        </p:nvSpPr>
        <p:spPr>
          <a:xfrm>
            <a:off x="487556" y="2076455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7F38C2B-0BEB-4C59-AA0C-8E6CEB83C414}"/>
              </a:ext>
            </a:extLst>
          </p:cNvPr>
          <p:cNvSpPr txBox="1"/>
          <p:nvPr/>
        </p:nvSpPr>
        <p:spPr>
          <a:xfrm>
            <a:off x="471634" y="2015899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DBBB8D4-08A4-4155-A677-2CE2615280C0}"/>
              </a:ext>
            </a:extLst>
          </p:cNvPr>
          <p:cNvSpPr/>
          <p:nvPr/>
        </p:nvSpPr>
        <p:spPr>
          <a:xfrm>
            <a:off x="496793" y="2419173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0949785-88F2-4613-B3CF-53C547B7E70B}"/>
              </a:ext>
            </a:extLst>
          </p:cNvPr>
          <p:cNvSpPr txBox="1"/>
          <p:nvPr/>
        </p:nvSpPr>
        <p:spPr>
          <a:xfrm>
            <a:off x="480871" y="2350228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99134B1-CD9D-4E78-B21B-8E8C9BBCBDF7}"/>
              </a:ext>
            </a:extLst>
          </p:cNvPr>
          <p:cNvSpPr txBox="1"/>
          <p:nvPr/>
        </p:nvSpPr>
        <p:spPr>
          <a:xfrm>
            <a:off x="124344" y="997406"/>
            <a:ext cx="115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ETAPES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D07DC3B-19E3-4624-AC28-E592B34CE401}"/>
              </a:ext>
            </a:extLst>
          </p:cNvPr>
          <p:cNvCxnSpPr>
            <a:cxnSpLocks/>
          </p:cNvCxnSpPr>
          <p:nvPr/>
        </p:nvCxnSpPr>
        <p:spPr>
          <a:xfrm>
            <a:off x="776216" y="1539735"/>
            <a:ext cx="339520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38A0C2F4-CF20-4A24-BEFD-70FA379EF9CD}"/>
              </a:ext>
            </a:extLst>
          </p:cNvPr>
          <p:cNvCxnSpPr>
            <a:cxnSpLocks/>
          </p:cNvCxnSpPr>
          <p:nvPr/>
        </p:nvCxnSpPr>
        <p:spPr>
          <a:xfrm>
            <a:off x="776216" y="1874625"/>
            <a:ext cx="339520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B561E5F-6B9B-4885-9063-2D432EC7BA95}"/>
              </a:ext>
            </a:extLst>
          </p:cNvPr>
          <p:cNvCxnSpPr>
            <a:cxnSpLocks/>
          </p:cNvCxnSpPr>
          <p:nvPr/>
        </p:nvCxnSpPr>
        <p:spPr>
          <a:xfrm>
            <a:off x="775556" y="2220455"/>
            <a:ext cx="339520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74499A4-C901-442D-B7C1-75B2AD3EC498}"/>
              </a:ext>
            </a:extLst>
          </p:cNvPr>
          <p:cNvCxnSpPr>
            <a:cxnSpLocks/>
          </p:cNvCxnSpPr>
          <p:nvPr/>
        </p:nvCxnSpPr>
        <p:spPr>
          <a:xfrm>
            <a:off x="766585" y="2543954"/>
            <a:ext cx="339520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CED1B67-B0FE-49CC-A3ED-C2BC7B7C475D}"/>
              </a:ext>
            </a:extLst>
          </p:cNvPr>
          <p:cNvSpPr/>
          <p:nvPr/>
        </p:nvSpPr>
        <p:spPr>
          <a:xfrm>
            <a:off x="2802073" y="1164015"/>
            <a:ext cx="135251" cy="216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avec coin arrondi 27">
            <a:extLst>
              <a:ext uri="{FF2B5EF4-FFF2-40B4-BE49-F238E27FC236}">
                <a16:creationId xmlns:a16="http://schemas.microsoft.com/office/drawing/2014/main" id="{70AB0BD8-5E35-4D0E-A63B-4B5114E32B89}"/>
              </a:ext>
            </a:extLst>
          </p:cNvPr>
          <p:cNvSpPr/>
          <p:nvPr/>
        </p:nvSpPr>
        <p:spPr>
          <a:xfrm>
            <a:off x="4578842" y="1153516"/>
            <a:ext cx="329254" cy="216000"/>
          </a:xfrm>
          <a:prstGeom prst="round1Rect">
            <a:avLst/>
          </a:prstGeom>
          <a:solidFill>
            <a:srgbClr val="00B0F0">
              <a:alpha val="30196"/>
            </a:srgbClr>
          </a:solidFill>
          <a:ln>
            <a:solidFill>
              <a:srgbClr val="ABE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avec coin arrondi 28">
            <a:extLst>
              <a:ext uri="{FF2B5EF4-FFF2-40B4-BE49-F238E27FC236}">
                <a16:creationId xmlns:a16="http://schemas.microsoft.com/office/drawing/2014/main" id="{3BFD43E3-8834-4F94-A2FB-245C951684A5}"/>
              </a:ext>
            </a:extLst>
          </p:cNvPr>
          <p:cNvSpPr/>
          <p:nvPr/>
        </p:nvSpPr>
        <p:spPr>
          <a:xfrm>
            <a:off x="6100582" y="1161905"/>
            <a:ext cx="98279" cy="216000"/>
          </a:xfrm>
          <a:prstGeom prst="round1Rect">
            <a:avLst/>
          </a:prstGeom>
          <a:solidFill>
            <a:srgbClr val="7030A0">
              <a:alpha val="30196"/>
            </a:srgbClr>
          </a:solidFill>
          <a:ln>
            <a:solidFill>
              <a:srgbClr val="CDB9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030A0"/>
              </a:solidFill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7BA57E65-595B-4941-867C-BC8EED17E34A}"/>
              </a:ext>
            </a:extLst>
          </p:cNvPr>
          <p:cNvSpPr/>
          <p:nvPr/>
        </p:nvSpPr>
        <p:spPr>
          <a:xfrm>
            <a:off x="1171425" y="3432741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6C4C5BE-7FB3-433C-8DA8-957A8CFF4064}"/>
              </a:ext>
            </a:extLst>
          </p:cNvPr>
          <p:cNvSpPr txBox="1"/>
          <p:nvPr/>
        </p:nvSpPr>
        <p:spPr>
          <a:xfrm>
            <a:off x="1155503" y="3372185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FCF0A05-CEBD-43B5-9D74-A39FEA1E2079}"/>
              </a:ext>
            </a:extLst>
          </p:cNvPr>
          <p:cNvSpPr txBox="1"/>
          <p:nvPr/>
        </p:nvSpPr>
        <p:spPr>
          <a:xfrm>
            <a:off x="1520531" y="3874136"/>
            <a:ext cx="2227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PRETRAITEMENT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2B30C1-CCDB-4021-99B3-F52040BB058B}"/>
              </a:ext>
            </a:extLst>
          </p:cNvPr>
          <p:cNvSpPr/>
          <p:nvPr/>
        </p:nvSpPr>
        <p:spPr>
          <a:xfrm>
            <a:off x="3479515" y="3065797"/>
            <a:ext cx="330679" cy="216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D56CE10-C7A1-4098-83D7-D8450E708328}"/>
              </a:ext>
            </a:extLst>
          </p:cNvPr>
          <p:cNvSpPr txBox="1"/>
          <p:nvPr/>
        </p:nvSpPr>
        <p:spPr>
          <a:xfrm>
            <a:off x="3769745" y="2976764"/>
            <a:ext cx="4211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Passage du texte en minuscule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45E342F-AF03-4D65-B74B-E8AF0B814C74}"/>
              </a:ext>
            </a:extLst>
          </p:cNvPr>
          <p:cNvSpPr/>
          <p:nvPr/>
        </p:nvSpPr>
        <p:spPr>
          <a:xfrm>
            <a:off x="3512875" y="3932462"/>
            <a:ext cx="288000" cy="288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05073A9-BB35-4833-B9ED-884D413AB481}"/>
              </a:ext>
            </a:extLst>
          </p:cNvPr>
          <p:cNvSpPr txBox="1"/>
          <p:nvPr/>
        </p:nvSpPr>
        <p:spPr>
          <a:xfrm>
            <a:off x="3837002" y="3873617"/>
            <a:ext cx="4211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Suppression des stop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words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 : avec coin arrondi 36">
            <a:extLst>
              <a:ext uri="{FF2B5EF4-FFF2-40B4-BE49-F238E27FC236}">
                <a16:creationId xmlns:a16="http://schemas.microsoft.com/office/drawing/2014/main" id="{CD14A2B3-7318-4C02-9290-7CC459AE78C3}"/>
              </a:ext>
            </a:extLst>
          </p:cNvPr>
          <p:cNvSpPr/>
          <p:nvPr/>
        </p:nvSpPr>
        <p:spPr>
          <a:xfrm>
            <a:off x="3506599" y="4313974"/>
            <a:ext cx="343949" cy="216000"/>
          </a:xfrm>
          <a:prstGeom prst="round1Rect">
            <a:avLst/>
          </a:prstGeom>
          <a:solidFill>
            <a:srgbClr val="00B0F0">
              <a:alpha val="30196"/>
            </a:srgbClr>
          </a:solidFill>
          <a:ln>
            <a:solidFill>
              <a:srgbClr val="ABE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ADEE813-C91E-4D8D-A3E5-0C4F74266664}"/>
              </a:ext>
            </a:extLst>
          </p:cNvPr>
          <p:cNvSpPr txBox="1"/>
          <p:nvPr/>
        </p:nvSpPr>
        <p:spPr>
          <a:xfrm>
            <a:off x="3837002" y="4220462"/>
            <a:ext cx="292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Suppression des nombres</a:t>
            </a:r>
          </a:p>
        </p:txBody>
      </p:sp>
      <p:sp>
        <p:nvSpPr>
          <p:cNvPr id="39" name="Rectangle : avec coin arrondi 38">
            <a:extLst>
              <a:ext uri="{FF2B5EF4-FFF2-40B4-BE49-F238E27FC236}">
                <a16:creationId xmlns:a16="http://schemas.microsoft.com/office/drawing/2014/main" id="{B4D81550-A799-4CE4-A7C8-FBB02C540FAB}"/>
              </a:ext>
            </a:extLst>
          </p:cNvPr>
          <p:cNvSpPr/>
          <p:nvPr/>
        </p:nvSpPr>
        <p:spPr>
          <a:xfrm>
            <a:off x="3633542" y="4617471"/>
            <a:ext cx="98279" cy="216000"/>
          </a:xfrm>
          <a:prstGeom prst="round1Rect">
            <a:avLst/>
          </a:prstGeom>
          <a:solidFill>
            <a:srgbClr val="7030A0">
              <a:alpha val="30196"/>
            </a:srgbClr>
          </a:solidFill>
          <a:ln>
            <a:solidFill>
              <a:srgbClr val="CDB9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030A0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399F727-A0C0-457A-97FE-D922A7D2052A}"/>
              </a:ext>
            </a:extLst>
          </p:cNvPr>
          <p:cNvSpPr txBox="1"/>
          <p:nvPr/>
        </p:nvSpPr>
        <p:spPr>
          <a:xfrm>
            <a:off x="3849690" y="4551351"/>
            <a:ext cx="3977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Suppression de la ponctuation</a:t>
            </a:r>
          </a:p>
        </p:txBody>
      </p:sp>
      <p:sp>
        <p:nvSpPr>
          <p:cNvPr id="41" name="Rectangle : avec coin arrondi 40">
            <a:extLst>
              <a:ext uri="{FF2B5EF4-FFF2-40B4-BE49-F238E27FC236}">
                <a16:creationId xmlns:a16="http://schemas.microsoft.com/office/drawing/2014/main" id="{1A917F09-AD3C-488B-9FB5-EF6829A3DB95}"/>
              </a:ext>
            </a:extLst>
          </p:cNvPr>
          <p:cNvSpPr/>
          <p:nvPr/>
        </p:nvSpPr>
        <p:spPr>
          <a:xfrm flipH="1">
            <a:off x="7458285" y="1176329"/>
            <a:ext cx="58877" cy="177668"/>
          </a:xfrm>
          <a:prstGeom prst="round1Rect">
            <a:avLst/>
          </a:prstGeom>
          <a:solidFill>
            <a:srgbClr val="7030A0">
              <a:alpha val="30196"/>
            </a:srgbClr>
          </a:solidFill>
          <a:ln>
            <a:solidFill>
              <a:srgbClr val="CDB9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030A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566D45-04F2-42A5-870F-63DA3A9FB40A}"/>
              </a:ext>
            </a:extLst>
          </p:cNvPr>
          <p:cNvSpPr/>
          <p:nvPr/>
        </p:nvSpPr>
        <p:spPr>
          <a:xfrm>
            <a:off x="3884666" y="1150053"/>
            <a:ext cx="686369" cy="216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626F6D0-8AB4-4D36-8C61-7F5698B8ECEE}"/>
              </a:ext>
            </a:extLst>
          </p:cNvPr>
          <p:cNvSpPr/>
          <p:nvPr/>
        </p:nvSpPr>
        <p:spPr>
          <a:xfrm>
            <a:off x="4923063" y="1154330"/>
            <a:ext cx="142979" cy="216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1FF1E4-E368-45B5-ABF8-E904C8532645}"/>
              </a:ext>
            </a:extLst>
          </p:cNvPr>
          <p:cNvSpPr/>
          <p:nvPr/>
        </p:nvSpPr>
        <p:spPr>
          <a:xfrm>
            <a:off x="5746598" y="1161905"/>
            <a:ext cx="124529" cy="216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AA2CFAD-1A71-493A-84BF-DEE23FE17257}"/>
              </a:ext>
            </a:extLst>
          </p:cNvPr>
          <p:cNvSpPr/>
          <p:nvPr/>
        </p:nvSpPr>
        <p:spPr>
          <a:xfrm>
            <a:off x="6184265" y="1161905"/>
            <a:ext cx="463167" cy="216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F88B79-B734-4316-A359-3AE3374B0FD3}"/>
              </a:ext>
            </a:extLst>
          </p:cNvPr>
          <p:cNvSpPr/>
          <p:nvPr/>
        </p:nvSpPr>
        <p:spPr>
          <a:xfrm>
            <a:off x="6718977" y="1166831"/>
            <a:ext cx="142438" cy="216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DB3964-BEED-47A9-A576-89AAB71C8FC8}"/>
              </a:ext>
            </a:extLst>
          </p:cNvPr>
          <p:cNvSpPr/>
          <p:nvPr/>
        </p:nvSpPr>
        <p:spPr>
          <a:xfrm>
            <a:off x="7954144" y="1153516"/>
            <a:ext cx="124529" cy="216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D5A0D2-F076-43E4-A0E9-4148C9FB1CD3}"/>
              </a:ext>
            </a:extLst>
          </p:cNvPr>
          <p:cNvSpPr/>
          <p:nvPr/>
        </p:nvSpPr>
        <p:spPr>
          <a:xfrm>
            <a:off x="8219840" y="1144213"/>
            <a:ext cx="114459" cy="216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8CE54B-05B7-457F-A9C1-0B14F0B7E341}"/>
              </a:ext>
            </a:extLst>
          </p:cNvPr>
          <p:cNvSpPr/>
          <p:nvPr/>
        </p:nvSpPr>
        <p:spPr>
          <a:xfrm>
            <a:off x="7270639" y="1157163"/>
            <a:ext cx="141934" cy="216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1E5A5B9-849A-4EB6-BFB8-B41171392299}"/>
              </a:ext>
            </a:extLst>
          </p:cNvPr>
          <p:cNvSpPr/>
          <p:nvPr/>
        </p:nvSpPr>
        <p:spPr>
          <a:xfrm>
            <a:off x="8790445" y="1157830"/>
            <a:ext cx="821069" cy="216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E884D6-74FC-4C63-9F60-CEBFDC037476}"/>
              </a:ext>
            </a:extLst>
          </p:cNvPr>
          <p:cNvSpPr/>
          <p:nvPr/>
        </p:nvSpPr>
        <p:spPr>
          <a:xfrm>
            <a:off x="10313738" y="1157163"/>
            <a:ext cx="101458" cy="216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33E319B2-7E21-4434-BC7F-594AC300CF2E}"/>
              </a:ext>
            </a:extLst>
          </p:cNvPr>
          <p:cNvSpPr/>
          <p:nvPr/>
        </p:nvSpPr>
        <p:spPr>
          <a:xfrm>
            <a:off x="1183633" y="388159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6A504FF-9DB4-4C70-8DCF-A945550D76B5}"/>
              </a:ext>
            </a:extLst>
          </p:cNvPr>
          <p:cNvSpPr txBox="1"/>
          <p:nvPr/>
        </p:nvSpPr>
        <p:spPr>
          <a:xfrm>
            <a:off x="1167711" y="3821041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440EE8A-97FF-4658-AE9D-0A3E6805F9AD}"/>
              </a:ext>
            </a:extLst>
          </p:cNvPr>
          <p:cNvSpPr txBox="1"/>
          <p:nvPr/>
        </p:nvSpPr>
        <p:spPr>
          <a:xfrm>
            <a:off x="1524350" y="3408591"/>
            <a:ext cx="2227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TOKENIZATION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0E97C172-037E-42B6-8635-DAD0A3E07703}"/>
              </a:ext>
            </a:extLst>
          </p:cNvPr>
          <p:cNvSpPr/>
          <p:nvPr/>
        </p:nvSpPr>
        <p:spPr>
          <a:xfrm>
            <a:off x="1193379" y="527398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32C83171-3C07-4BC7-9B1E-56D1A532BDAA}"/>
              </a:ext>
            </a:extLst>
          </p:cNvPr>
          <p:cNvSpPr txBox="1"/>
          <p:nvPr/>
        </p:nvSpPr>
        <p:spPr>
          <a:xfrm>
            <a:off x="1177457" y="5213431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429D53A2-0246-4883-8A0D-A56414BC3EE8}"/>
              </a:ext>
            </a:extLst>
          </p:cNvPr>
          <p:cNvSpPr txBox="1"/>
          <p:nvPr/>
        </p:nvSpPr>
        <p:spPr>
          <a:xfrm>
            <a:off x="1542485" y="5228820"/>
            <a:ext cx="2227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STEMMING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357C02A0-418C-4569-9947-7563F7858347}"/>
              </a:ext>
            </a:extLst>
          </p:cNvPr>
          <p:cNvSpPr/>
          <p:nvPr/>
        </p:nvSpPr>
        <p:spPr>
          <a:xfrm>
            <a:off x="1199164" y="582608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972E836-FF4F-4C1C-9667-DC7693947739}"/>
              </a:ext>
            </a:extLst>
          </p:cNvPr>
          <p:cNvSpPr txBox="1"/>
          <p:nvPr/>
        </p:nvSpPr>
        <p:spPr>
          <a:xfrm>
            <a:off x="1183242" y="5765531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F70C2DEB-D8EA-43EC-86CA-E580D8B04022}"/>
              </a:ext>
            </a:extLst>
          </p:cNvPr>
          <p:cNvSpPr txBox="1"/>
          <p:nvPr/>
        </p:nvSpPr>
        <p:spPr>
          <a:xfrm>
            <a:off x="1548270" y="5780920"/>
            <a:ext cx="2227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LEMMATISATION</a:t>
            </a:r>
          </a:p>
        </p:txBody>
      </p:sp>
      <p:sp>
        <p:nvSpPr>
          <p:cNvPr id="65" name="Rectangle : avec coin arrondi 64">
            <a:extLst>
              <a:ext uri="{FF2B5EF4-FFF2-40B4-BE49-F238E27FC236}">
                <a16:creationId xmlns:a16="http://schemas.microsoft.com/office/drawing/2014/main" id="{098EFF86-6D9C-4809-A5F1-7987313CFCA9}"/>
              </a:ext>
            </a:extLst>
          </p:cNvPr>
          <p:cNvSpPr/>
          <p:nvPr/>
        </p:nvSpPr>
        <p:spPr>
          <a:xfrm>
            <a:off x="6644729" y="1170829"/>
            <a:ext cx="70933" cy="195760"/>
          </a:xfrm>
          <a:prstGeom prst="round1Rect">
            <a:avLst/>
          </a:prstGeom>
          <a:solidFill>
            <a:srgbClr val="7030A0">
              <a:alpha val="30196"/>
            </a:srgbClr>
          </a:solidFill>
          <a:ln>
            <a:solidFill>
              <a:srgbClr val="CDB9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030A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7D8C02-030B-44DC-9975-BAEB535580E7}"/>
              </a:ext>
            </a:extLst>
          </p:cNvPr>
          <p:cNvSpPr/>
          <p:nvPr/>
        </p:nvSpPr>
        <p:spPr>
          <a:xfrm>
            <a:off x="4623092" y="1737754"/>
            <a:ext cx="963978" cy="277587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64BE431-BC42-4E6B-8CDC-4C6092CEC619}"/>
              </a:ext>
            </a:extLst>
          </p:cNvPr>
          <p:cNvSpPr/>
          <p:nvPr/>
        </p:nvSpPr>
        <p:spPr>
          <a:xfrm>
            <a:off x="7909917" y="1718004"/>
            <a:ext cx="403531" cy="2954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205C25-AED4-4359-965B-533F19AC0C48}"/>
              </a:ext>
            </a:extLst>
          </p:cNvPr>
          <p:cNvSpPr/>
          <p:nvPr/>
        </p:nvSpPr>
        <p:spPr>
          <a:xfrm>
            <a:off x="8623883" y="1705059"/>
            <a:ext cx="1115531" cy="2954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3CEE265-65D2-40E0-9E73-4A1290BC7487}"/>
              </a:ext>
            </a:extLst>
          </p:cNvPr>
          <p:cNvSpPr/>
          <p:nvPr/>
        </p:nvSpPr>
        <p:spPr>
          <a:xfrm>
            <a:off x="5721344" y="2054828"/>
            <a:ext cx="403531" cy="2954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3E3B4BC-2377-4261-8565-95F5EC1229B3}"/>
              </a:ext>
            </a:extLst>
          </p:cNvPr>
          <p:cNvSpPr/>
          <p:nvPr/>
        </p:nvSpPr>
        <p:spPr>
          <a:xfrm>
            <a:off x="8305101" y="2048167"/>
            <a:ext cx="403531" cy="2954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874A8C0-FCA3-4AB1-831E-6840C1284B9D}"/>
              </a:ext>
            </a:extLst>
          </p:cNvPr>
          <p:cNvSpPr/>
          <p:nvPr/>
        </p:nvSpPr>
        <p:spPr>
          <a:xfrm>
            <a:off x="10338122" y="1719942"/>
            <a:ext cx="338887" cy="2954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F158F44-D88A-48F3-B558-CE4F1FAA7492}"/>
              </a:ext>
            </a:extLst>
          </p:cNvPr>
          <p:cNvSpPr/>
          <p:nvPr/>
        </p:nvSpPr>
        <p:spPr>
          <a:xfrm>
            <a:off x="8866487" y="2031631"/>
            <a:ext cx="940039" cy="2954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611E1B2-ABB2-4DF0-B2B6-3A645CD44AE4}"/>
              </a:ext>
            </a:extLst>
          </p:cNvPr>
          <p:cNvSpPr/>
          <p:nvPr/>
        </p:nvSpPr>
        <p:spPr>
          <a:xfrm>
            <a:off x="10400931" y="2068066"/>
            <a:ext cx="277577" cy="25834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301EF1B-4CFE-402F-AC9C-85FE64E3801E}"/>
              </a:ext>
            </a:extLst>
          </p:cNvPr>
          <p:cNvSpPr/>
          <p:nvPr/>
        </p:nvSpPr>
        <p:spPr>
          <a:xfrm>
            <a:off x="3549556" y="5228820"/>
            <a:ext cx="381307" cy="2954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B4EB43B-F710-4C09-975B-BF455FB55887}"/>
              </a:ext>
            </a:extLst>
          </p:cNvPr>
          <p:cNvSpPr/>
          <p:nvPr/>
        </p:nvSpPr>
        <p:spPr>
          <a:xfrm>
            <a:off x="4599140" y="1713639"/>
            <a:ext cx="1024643" cy="323829"/>
          </a:xfrm>
          <a:prstGeom prst="rect">
            <a:avLst/>
          </a:prstGeom>
          <a:noFill/>
          <a:ln w="12700" cap="flat" cmpd="sng" algn="ctr">
            <a:solidFill>
              <a:srgbClr val="0000FF">
                <a:alpha val="8902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D508826-0165-4B75-90E5-0B08F518E616}"/>
              </a:ext>
            </a:extLst>
          </p:cNvPr>
          <p:cNvSpPr/>
          <p:nvPr/>
        </p:nvSpPr>
        <p:spPr>
          <a:xfrm>
            <a:off x="9383883" y="1677126"/>
            <a:ext cx="381307" cy="342001"/>
          </a:xfrm>
          <a:prstGeom prst="rect">
            <a:avLst/>
          </a:prstGeom>
          <a:noFill/>
          <a:ln w="12700" cap="flat" cmpd="sng" algn="ctr">
            <a:solidFill>
              <a:srgbClr val="0000FF">
                <a:alpha val="8902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4EDD85-F30D-4423-9044-5D48ABD19B1B}"/>
              </a:ext>
            </a:extLst>
          </p:cNvPr>
          <p:cNvSpPr/>
          <p:nvPr/>
        </p:nvSpPr>
        <p:spPr>
          <a:xfrm>
            <a:off x="10301409" y="1694704"/>
            <a:ext cx="403531" cy="342000"/>
          </a:xfrm>
          <a:prstGeom prst="rect">
            <a:avLst/>
          </a:prstGeom>
          <a:noFill/>
          <a:ln w="12700" cap="flat" cmpd="sng" algn="ctr">
            <a:solidFill>
              <a:srgbClr val="0000FF">
                <a:alpha val="8902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FA53646-2B5F-4351-BFEC-C89637DD407E}"/>
              </a:ext>
            </a:extLst>
          </p:cNvPr>
          <p:cNvSpPr/>
          <p:nvPr/>
        </p:nvSpPr>
        <p:spPr>
          <a:xfrm>
            <a:off x="4871401" y="2367432"/>
            <a:ext cx="883890" cy="267324"/>
          </a:xfrm>
          <a:prstGeom prst="rect">
            <a:avLst/>
          </a:prstGeom>
          <a:noFill/>
          <a:ln w="12700" cap="flat" cmpd="sng" algn="ctr">
            <a:solidFill>
              <a:srgbClr val="0000FF">
                <a:alpha val="8902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B3F2C2E-E2C1-4BDF-B4A3-EFB632BC7E42}"/>
              </a:ext>
            </a:extLst>
          </p:cNvPr>
          <p:cNvSpPr/>
          <p:nvPr/>
        </p:nvSpPr>
        <p:spPr>
          <a:xfrm>
            <a:off x="9546672" y="2358775"/>
            <a:ext cx="259854" cy="267324"/>
          </a:xfrm>
          <a:prstGeom prst="rect">
            <a:avLst/>
          </a:prstGeom>
          <a:noFill/>
          <a:ln w="12700" cap="flat" cmpd="sng" algn="ctr">
            <a:solidFill>
              <a:srgbClr val="0000FF">
                <a:alpha val="8902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11A5579-4114-459C-8A3C-06E3EE96A0FF}"/>
              </a:ext>
            </a:extLst>
          </p:cNvPr>
          <p:cNvSpPr/>
          <p:nvPr/>
        </p:nvSpPr>
        <p:spPr>
          <a:xfrm>
            <a:off x="10385791" y="2369925"/>
            <a:ext cx="291218" cy="267324"/>
          </a:xfrm>
          <a:prstGeom prst="rect">
            <a:avLst/>
          </a:prstGeom>
          <a:noFill/>
          <a:ln w="12700" cap="flat" cmpd="sng" algn="ctr">
            <a:solidFill>
              <a:srgbClr val="0000FF">
                <a:alpha val="8902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C5E685F-B5E8-4942-82BC-AE0406BDB0E0}"/>
              </a:ext>
            </a:extLst>
          </p:cNvPr>
          <p:cNvSpPr/>
          <p:nvPr/>
        </p:nvSpPr>
        <p:spPr>
          <a:xfrm>
            <a:off x="3553037" y="5783398"/>
            <a:ext cx="377826" cy="310789"/>
          </a:xfrm>
          <a:prstGeom prst="rect">
            <a:avLst/>
          </a:prstGeom>
          <a:noFill/>
          <a:ln w="12700" cap="flat" cmpd="sng" algn="ctr">
            <a:solidFill>
              <a:srgbClr val="0000FF">
                <a:alpha val="8902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B4CD628C-3E5C-4659-A875-6648D6A88BF4}"/>
              </a:ext>
            </a:extLst>
          </p:cNvPr>
          <p:cNvGrpSpPr/>
          <p:nvPr/>
        </p:nvGrpSpPr>
        <p:grpSpPr>
          <a:xfrm>
            <a:off x="150175" y="166398"/>
            <a:ext cx="2756270" cy="551442"/>
            <a:chOff x="150175" y="166398"/>
            <a:chExt cx="2756270" cy="551442"/>
          </a:xfrm>
        </p:grpSpPr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CA68DE40-A480-4610-B52E-C53C32D6BE59}"/>
                </a:ext>
              </a:extLst>
            </p:cNvPr>
            <p:cNvSpPr/>
            <p:nvPr/>
          </p:nvSpPr>
          <p:spPr>
            <a:xfrm>
              <a:off x="150175" y="167316"/>
              <a:ext cx="2756270" cy="55052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6C8294F3-9511-4A45-8795-A4A74E07F09E}"/>
                </a:ext>
              </a:extLst>
            </p:cNvPr>
            <p:cNvSpPr txBox="1"/>
            <p:nvPr/>
          </p:nvSpPr>
          <p:spPr>
            <a:xfrm>
              <a:off x="327886" y="166398"/>
              <a:ext cx="25785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Preprocessing</a:t>
              </a:r>
              <a:endPara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2" name="ZoneTexte 91">
            <a:extLst>
              <a:ext uri="{FF2B5EF4-FFF2-40B4-BE49-F238E27FC236}">
                <a16:creationId xmlns:a16="http://schemas.microsoft.com/office/drawing/2014/main" id="{58AC7443-22FD-4259-B6F0-4296D7F37947}"/>
              </a:ext>
            </a:extLst>
          </p:cNvPr>
          <p:cNvSpPr txBox="1"/>
          <p:nvPr/>
        </p:nvSpPr>
        <p:spPr>
          <a:xfrm>
            <a:off x="4033929" y="5185825"/>
            <a:ext cx="680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specifications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specif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    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réduit les mots à leur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radical ou racine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D507E7C-E154-48AB-903D-6ECB582892B7}"/>
              </a:ext>
            </a:extLst>
          </p:cNvPr>
          <p:cNvSpPr/>
          <p:nvPr/>
        </p:nvSpPr>
        <p:spPr>
          <a:xfrm>
            <a:off x="4677206" y="5229075"/>
            <a:ext cx="716915" cy="333167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AA7AC056-7C14-46AD-8463-3745299792E3}"/>
              </a:ext>
            </a:extLst>
          </p:cNvPr>
          <p:cNvSpPr txBox="1"/>
          <p:nvPr/>
        </p:nvSpPr>
        <p:spPr>
          <a:xfrm>
            <a:off x="4079688" y="5746617"/>
            <a:ext cx="7908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specifications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specification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    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trouve la forme canonique du mot, </a:t>
            </a: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le 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lemme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92715AE-53EA-46AA-AC3A-AB98AD63C491}"/>
              </a:ext>
            </a:extLst>
          </p:cNvPr>
          <p:cNvSpPr/>
          <p:nvPr/>
        </p:nvSpPr>
        <p:spPr>
          <a:xfrm>
            <a:off x="5313346" y="5768770"/>
            <a:ext cx="166279" cy="333167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F37255FC-D174-4210-A900-066B877EE37D}"/>
              </a:ext>
            </a:extLst>
          </p:cNvPr>
          <p:cNvSpPr txBox="1"/>
          <p:nvPr/>
        </p:nvSpPr>
        <p:spPr>
          <a:xfrm>
            <a:off x="3473043" y="3405123"/>
            <a:ext cx="420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  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décompose une phrase en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tokens</a:t>
            </a:r>
            <a:endParaRPr lang="fr-FR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045EC68-A733-4C1B-B793-1874B14D6AEA}"/>
              </a:ext>
            </a:extLst>
          </p:cNvPr>
          <p:cNvSpPr/>
          <p:nvPr/>
        </p:nvSpPr>
        <p:spPr>
          <a:xfrm>
            <a:off x="10029124" y="1165211"/>
            <a:ext cx="101458" cy="216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98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3538826-600D-490B-A982-9ADD0A88B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52E15C-A3FB-449A-8D30-7AF1BAC0A274}"/>
              </a:ext>
            </a:extLst>
          </p:cNvPr>
          <p:cNvSpPr/>
          <p:nvPr/>
        </p:nvSpPr>
        <p:spPr>
          <a:xfrm>
            <a:off x="769929" y="5754731"/>
            <a:ext cx="946904" cy="89545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925E69-F656-4CE8-9A80-B8824E2F9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3"/>
          <a:stretch/>
        </p:blipFill>
        <p:spPr bwMode="auto">
          <a:xfrm>
            <a:off x="461146" y="3343564"/>
            <a:ext cx="9932436" cy="33066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F8E789F-767F-4FDB-A8CE-17E8472D32C3}"/>
              </a:ext>
            </a:extLst>
          </p:cNvPr>
          <p:cNvSpPr txBox="1"/>
          <p:nvPr/>
        </p:nvSpPr>
        <p:spPr>
          <a:xfrm>
            <a:off x="1314643" y="3429000"/>
            <a:ext cx="4781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Fréquence des mots après nettoyage</a:t>
            </a:r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CBCA58-95FE-451C-A10E-B2D22E131EED}"/>
              </a:ext>
            </a:extLst>
          </p:cNvPr>
          <p:cNvSpPr/>
          <p:nvPr/>
        </p:nvSpPr>
        <p:spPr>
          <a:xfrm>
            <a:off x="6397117" y="3476426"/>
            <a:ext cx="274270" cy="2865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B62B56-58CA-4B9D-894B-A074E94CA3DE}"/>
              </a:ext>
            </a:extLst>
          </p:cNvPr>
          <p:cNvSpPr txBox="1"/>
          <p:nvPr/>
        </p:nvSpPr>
        <p:spPr>
          <a:xfrm>
            <a:off x="6671387" y="3464510"/>
            <a:ext cx="3282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Mots fréquents peu spécifiques</a:t>
            </a:r>
            <a:endParaRPr lang="fr-FR" sz="11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Rectangle : avec coin arrondi 9">
            <a:extLst>
              <a:ext uri="{FF2B5EF4-FFF2-40B4-BE49-F238E27FC236}">
                <a16:creationId xmlns:a16="http://schemas.microsoft.com/office/drawing/2014/main" id="{6BFD712F-8855-443A-8C32-0E49821B7446}"/>
              </a:ext>
            </a:extLst>
          </p:cNvPr>
          <p:cNvSpPr/>
          <p:nvPr/>
        </p:nvSpPr>
        <p:spPr>
          <a:xfrm>
            <a:off x="1716833" y="5754731"/>
            <a:ext cx="177281" cy="895452"/>
          </a:xfrm>
          <a:prstGeom prst="round1Rect">
            <a:avLst/>
          </a:prstGeom>
          <a:solidFill>
            <a:srgbClr val="61B44B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 : avec coin arrondi 10">
            <a:extLst>
              <a:ext uri="{FF2B5EF4-FFF2-40B4-BE49-F238E27FC236}">
                <a16:creationId xmlns:a16="http://schemas.microsoft.com/office/drawing/2014/main" id="{F32726B6-A886-40D6-B663-F08BD81E5D45}"/>
              </a:ext>
            </a:extLst>
          </p:cNvPr>
          <p:cNvSpPr/>
          <p:nvPr/>
        </p:nvSpPr>
        <p:spPr>
          <a:xfrm>
            <a:off x="2115361" y="5754731"/>
            <a:ext cx="357251" cy="895452"/>
          </a:xfrm>
          <a:prstGeom prst="round1Rect">
            <a:avLst/>
          </a:prstGeom>
          <a:solidFill>
            <a:srgbClr val="61B44B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avec coin arrondi 11">
            <a:extLst>
              <a:ext uri="{FF2B5EF4-FFF2-40B4-BE49-F238E27FC236}">
                <a16:creationId xmlns:a16="http://schemas.microsoft.com/office/drawing/2014/main" id="{FE37C17E-D8E2-455E-B58B-00C83E84E537}"/>
              </a:ext>
            </a:extLst>
          </p:cNvPr>
          <p:cNvSpPr/>
          <p:nvPr/>
        </p:nvSpPr>
        <p:spPr>
          <a:xfrm>
            <a:off x="6397118" y="3905149"/>
            <a:ext cx="274270" cy="307777"/>
          </a:xfrm>
          <a:prstGeom prst="round1Rect">
            <a:avLst/>
          </a:prstGeom>
          <a:solidFill>
            <a:srgbClr val="61B44B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094FB28-4A16-4504-BEBC-054885CE25ED}"/>
              </a:ext>
            </a:extLst>
          </p:cNvPr>
          <p:cNvSpPr txBox="1"/>
          <p:nvPr/>
        </p:nvSpPr>
        <p:spPr>
          <a:xfrm>
            <a:off x="6671387" y="3914480"/>
            <a:ext cx="3282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Mots fréquents spécifiques</a:t>
            </a:r>
            <a:endParaRPr lang="fr-FR" sz="11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9A18A0B-F8EF-4B1B-AE71-C7BD4617BDBE}"/>
              </a:ext>
            </a:extLst>
          </p:cNvPr>
          <p:cNvSpPr txBox="1"/>
          <p:nvPr/>
        </p:nvSpPr>
        <p:spPr>
          <a:xfrm>
            <a:off x="6865193" y="4210561"/>
            <a:ext cx="2344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watch</a:t>
            </a:r>
            <a:r>
              <a:rPr lang="fr-FR" sz="1400" dirty="0"/>
              <a:t> </a:t>
            </a:r>
            <a:r>
              <a:rPr lang="fr-FR" sz="1400" dirty="0">
                <a:sym typeface="Wingdings" panose="05000000000000000000" pitchFamily="2" charset="2"/>
              </a:rPr>
              <a:t> catégorie watches</a:t>
            </a:r>
            <a:endParaRPr lang="fr-FR" sz="14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4139ABD-555A-4AA4-913F-BCAE92638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t="10121"/>
          <a:stretch/>
        </p:blipFill>
        <p:spPr bwMode="auto">
          <a:xfrm>
            <a:off x="4338270" y="563928"/>
            <a:ext cx="6055312" cy="26164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29E4069-104D-4931-B141-A366559FDE37}"/>
              </a:ext>
            </a:extLst>
          </p:cNvPr>
          <p:cNvSpPr/>
          <p:nvPr/>
        </p:nvSpPr>
        <p:spPr>
          <a:xfrm>
            <a:off x="532731" y="167316"/>
            <a:ext cx="1743939" cy="5505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9B22E11-AE27-471E-B38C-15E10AA4FA2C}"/>
              </a:ext>
            </a:extLst>
          </p:cNvPr>
          <p:cNvSpPr txBox="1"/>
          <p:nvPr/>
        </p:nvSpPr>
        <p:spPr>
          <a:xfrm>
            <a:off x="710443" y="166398"/>
            <a:ext cx="156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Analyse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4FB6546-C569-48D9-A9DF-108E23889CF2}"/>
              </a:ext>
            </a:extLst>
          </p:cNvPr>
          <p:cNvSpPr txBox="1"/>
          <p:nvPr/>
        </p:nvSpPr>
        <p:spPr>
          <a:xfrm>
            <a:off x="5612225" y="185265"/>
            <a:ext cx="4781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Nombre de descriptions par catégories</a:t>
            </a:r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8A7001C-1C2A-440D-8D15-DF6B875B39E3}"/>
              </a:ext>
            </a:extLst>
          </p:cNvPr>
          <p:cNvSpPr txBox="1"/>
          <p:nvPr/>
        </p:nvSpPr>
        <p:spPr>
          <a:xfrm>
            <a:off x="327887" y="1410471"/>
            <a:ext cx="3864028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150 descriptions x 7 catégories :</a:t>
            </a:r>
          </a:p>
          <a:p>
            <a:pPr algn="ctr"/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1050 descriptions au total</a:t>
            </a: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185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3469A72-E405-4A70-9AF3-F3735B36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12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95C71D6-2688-4A88-B146-8266A6DF9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"/>
          <a:stretch/>
        </p:blipFill>
        <p:spPr bwMode="auto">
          <a:xfrm>
            <a:off x="1298545" y="821094"/>
            <a:ext cx="8778518" cy="56720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9D27EA-9CE6-43D4-BAC2-4F3F7B3E4130}"/>
              </a:ext>
            </a:extLst>
          </p:cNvPr>
          <p:cNvSpPr/>
          <p:nvPr/>
        </p:nvSpPr>
        <p:spPr>
          <a:xfrm>
            <a:off x="1479056" y="5830245"/>
            <a:ext cx="177281" cy="89545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avec coin arrondi 7">
            <a:extLst>
              <a:ext uri="{FF2B5EF4-FFF2-40B4-BE49-F238E27FC236}">
                <a16:creationId xmlns:a16="http://schemas.microsoft.com/office/drawing/2014/main" id="{58C2B6CF-FF64-42D6-A85E-C706F3664AA6}"/>
              </a:ext>
            </a:extLst>
          </p:cNvPr>
          <p:cNvSpPr/>
          <p:nvPr/>
        </p:nvSpPr>
        <p:spPr>
          <a:xfrm>
            <a:off x="2342880" y="5820914"/>
            <a:ext cx="177281" cy="895452"/>
          </a:xfrm>
          <a:prstGeom prst="round1Rect">
            <a:avLst/>
          </a:prstGeom>
          <a:solidFill>
            <a:srgbClr val="61B44B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2700E1-4B44-4FB7-B823-A800F4E8FBE7}"/>
              </a:ext>
            </a:extLst>
          </p:cNvPr>
          <p:cNvSpPr/>
          <p:nvPr/>
        </p:nvSpPr>
        <p:spPr>
          <a:xfrm>
            <a:off x="6798333" y="2198132"/>
            <a:ext cx="274270" cy="2865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C5CF3F1-2C69-4CFF-8091-80AF6829C649}"/>
              </a:ext>
            </a:extLst>
          </p:cNvPr>
          <p:cNvSpPr txBox="1"/>
          <p:nvPr/>
        </p:nvSpPr>
        <p:spPr>
          <a:xfrm>
            <a:off x="7072603" y="2186216"/>
            <a:ext cx="3282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Mots fréquents peu spécifiques</a:t>
            </a:r>
            <a:endParaRPr lang="fr-FR" sz="11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Rectangle : avec coin arrondi 10">
            <a:extLst>
              <a:ext uri="{FF2B5EF4-FFF2-40B4-BE49-F238E27FC236}">
                <a16:creationId xmlns:a16="http://schemas.microsoft.com/office/drawing/2014/main" id="{834D0B54-BD1A-4E4C-ABA0-7908E66F49AF}"/>
              </a:ext>
            </a:extLst>
          </p:cNvPr>
          <p:cNvSpPr/>
          <p:nvPr/>
        </p:nvSpPr>
        <p:spPr>
          <a:xfrm>
            <a:off x="6798334" y="2626855"/>
            <a:ext cx="274270" cy="307777"/>
          </a:xfrm>
          <a:prstGeom prst="round1Rect">
            <a:avLst/>
          </a:prstGeom>
          <a:solidFill>
            <a:srgbClr val="61B44B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0CCDEC2-AEF1-46FF-9145-BB2BEA4D5137}"/>
              </a:ext>
            </a:extLst>
          </p:cNvPr>
          <p:cNvSpPr txBox="1"/>
          <p:nvPr/>
        </p:nvSpPr>
        <p:spPr>
          <a:xfrm>
            <a:off x="7072603" y="2636186"/>
            <a:ext cx="3282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Mots fréquents spécifiques</a:t>
            </a:r>
            <a:endParaRPr lang="fr-FR" sz="11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69DE661-ADE6-4DC4-B546-2E6D34B02C82}"/>
              </a:ext>
            </a:extLst>
          </p:cNvPr>
          <p:cNvSpPr txBox="1"/>
          <p:nvPr/>
        </p:nvSpPr>
        <p:spPr>
          <a:xfrm>
            <a:off x="7266409" y="2932267"/>
            <a:ext cx="2344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watch</a:t>
            </a:r>
            <a:r>
              <a:rPr lang="fr-FR" sz="1400" dirty="0"/>
              <a:t> </a:t>
            </a:r>
            <a:r>
              <a:rPr lang="fr-FR" sz="1400" dirty="0">
                <a:sym typeface="Wingdings" panose="05000000000000000000" pitchFamily="2" charset="2"/>
              </a:rPr>
              <a:t> catégorie watches</a:t>
            </a:r>
            <a:endParaRPr lang="fr-FR" sz="1400" dirty="0"/>
          </a:p>
        </p:txBody>
      </p:sp>
      <p:sp>
        <p:nvSpPr>
          <p:cNvPr id="6" name="Flèche : bas 5">
            <a:extLst>
              <a:ext uri="{FF2B5EF4-FFF2-40B4-BE49-F238E27FC236}">
                <a16:creationId xmlns:a16="http://schemas.microsoft.com/office/drawing/2014/main" id="{C7B6928E-4892-476C-8787-E78ED69D7160}"/>
              </a:ext>
            </a:extLst>
          </p:cNvPr>
          <p:cNvSpPr/>
          <p:nvPr/>
        </p:nvSpPr>
        <p:spPr>
          <a:xfrm rot="768970">
            <a:off x="2387579" y="2514517"/>
            <a:ext cx="233265" cy="429208"/>
          </a:xfrm>
          <a:prstGeom prst="down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71BB069E-7A70-4AA1-8C1D-56AEB7666E47}"/>
              </a:ext>
            </a:extLst>
          </p:cNvPr>
          <p:cNvSpPr/>
          <p:nvPr/>
        </p:nvSpPr>
        <p:spPr>
          <a:xfrm rot="768970">
            <a:off x="4275473" y="3142364"/>
            <a:ext cx="233265" cy="429208"/>
          </a:xfrm>
          <a:prstGeom prst="down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F9FB0F5D-5002-4ED4-90A8-8E6987BD9296}"/>
              </a:ext>
            </a:extLst>
          </p:cNvPr>
          <p:cNvSpPr/>
          <p:nvPr/>
        </p:nvSpPr>
        <p:spPr>
          <a:xfrm rot="768970">
            <a:off x="2904046" y="2636421"/>
            <a:ext cx="233265" cy="429208"/>
          </a:xfrm>
          <a:prstGeom prst="down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C51C0737-8D6B-440A-877B-A76608B8205B}"/>
              </a:ext>
            </a:extLst>
          </p:cNvPr>
          <p:cNvSpPr/>
          <p:nvPr/>
        </p:nvSpPr>
        <p:spPr>
          <a:xfrm rot="768970">
            <a:off x="6277948" y="3516002"/>
            <a:ext cx="233265" cy="429208"/>
          </a:xfrm>
          <a:prstGeom prst="down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5E85DC77-6B9A-4850-8480-47DE292A15D1}"/>
              </a:ext>
            </a:extLst>
          </p:cNvPr>
          <p:cNvSpPr/>
          <p:nvPr/>
        </p:nvSpPr>
        <p:spPr>
          <a:xfrm rot="768970">
            <a:off x="2707227" y="2575469"/>
            <a:ext cx="233265" cy="429208"/>
          </a:xfrm>
          <a:prstGeom prst="down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1A16DA14-6939-4E90-9281-A1206D61730D}"/>
              </a:ext>
            </a:extLst>
          </p:cNvPr>
          <p:cNvSpPr/>
          <p:nvPr/>
        </p:nvSpPr>
        <p:spPr>
          <a:xfrm rot="768970">
            <a:off x="8038523" y="3879641"/>
            <a:ext cx="233265" cy="429208"/>
          </a:xfrm>
          <a:prstGeom prst="down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bas 19">
            <a:extLst>
              <a:ext uri="{FF2B5EF4-FFF2-40B4-BE49-F238E27FC236}">
                <a16:creationId xmlns:a16="http://schemas.microsoft.com/office/drawing/2014/main" id="{51C8ABBC-53FC-4FF7-A67A-5BA9CA3B7445}"/>
              </a:ext>
            </a:extLst>
          </p:cNvPr>
          <p:cNvSpPr/>
          <p:nvPr/>
        </p:nvSpPr>
        <p:spPr>
          <a:xfrm rot="768970">
            <a:off x="6681700" y="3579043"/>
            <a:ext cx="233265" cy="429208"/>
          </a:xfrm>
          <a:prstGeom prst="down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EE9E0A0D-FA4E-4288-9D96-2EA5D1D515F1}"/>
              </a:ext>
            </a:extLst>
          </p:cNvPr>
          <p:cNvSpPr/>
          <p:nvPr/>
        </p:nvSpPr>
        <p:spPr>
          <a:xfrm rot="768970">
            <a:off x="8670191" y="3917961"/>
            <a:ext cx="233265" cy="429208"/>
          </a:xfrm>
          <a:prstGeom prst="down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4E6D7E1C-B30B-4D0C-9635-85CD22CFF899}"/>
              </a:ext>
            </a:extLst>
          </p:cNvPr>
          <p:cNvSpPr/>
          <p:nvPr/>
        </p:nvSpPr>
        <p:spPr>
          <a:xfrm rot="768970">
            <a:off x="9234014" y="3986262"/>
            <a:ext cx="233265" cy="429208"/>
          </a:xfrm>
          <a:prstGeom prst="down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AACEDD8-E45B-4D5B-B332-D2E0CC40240D}"/>
              </a:ext>
            </a:extLst>
          </p:cNvPr>
          <p:cNvSpPr txBox="1"/>
          <p:nvPr/>
        </p:nvSpPr>
        <p:spPr>
          <a:xfrm>
            <a:off x="3718918" y="1225744"/>
            <a:ext cx="4781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Fréquence des mots par catégorie</a:t>
            </a:r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74FC4A40-178D-4227-A6BE-1A7B5E071065}"/>
              </a:ext>
            </a:extLst>
          </p:cNvPr>
          <p:cNvSpPr/>
          <p:nvPr/>
        </p:nvSpPr>
        <p:spPr>
          <a:xfrm>
            <a:off x="290133" y="167316"/>
            <a:ext cx="1743939" cy="5505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E943CDA-9AD5-494A-9213-6F0D44288AEC}"/>
              </a:ext>
            </a:extLst>
          </p:cNvPr>
          <p:cNvSpPr txBox="1"/>
          <p:nvPr/>
        </p:nvSpPr>
        <p:spPr>
          <a:xfrm>
            <a:off x="467845" y="166398"/>
            <a:ext cx="156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Analyse</a:t>
            </a:r>
          </a:p>
        </p:txBody>
      </p:sp>
    </p:spTree>
    <p:extLst>
      <p:ext uri="{BB962C8B-B14F-4D97-AF65-F5344CB8AC3E}">
        <p14:creationId xmlns:p14="http://schemas.microsoft.com/office/powerpoint/2010/main" val="1993388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1EE5A9-EEC6-4B12-B15E-5E8302829768}"/>
              </a:ext>
            </a:extLst>
          </p:cNvPr>
          <p:cNvSpPr/>
          <p:nvPr/>
        </p:nvSpPr>
        <p:spPr>
          <a:xfrm>
            <a:off x="2854047" y="344892"/>
            <a:ext cx="4413544" cy="744999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3E0359-F63D-4AAE-AFCF-91125B6C7637}"/>
              </a:ext>
            </a:extLst>
          </p:cNvPr>
          <p:cNvSpPr txBox="1"/>
          <p:nvPr/>
        </p:nvSpPr>
        <p:spPr>
          <a:xfrm>
            <a:off x="4628688" y="166681"/>
            <a:ext cx="175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657B80"/>
                </a:solidFill>
                <a:latin typeface="Arial Rounded MT Bold" panose="020F0704030504030204" pitchFamily="34" charset="0"/>
              </a:rPr>
              <a:t>Description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6A5AA2-94C0-49C3-8864-2E3D53A53779}"/>
              </a:ext>
            </a:extLst>
          </p:cNvPr>
          <p:cNvSpPr/>
          <p:nvPr/>
        </p:nvSpPr>
        <p:spPr>
          <a:xfrm>
            <a:off x="172596" y="1180218"/>
            <a:ext cx="4333312" cy="743280"/>
          </a:xfrm>
          <a:prstGeom prst="rect">
            <a:avLst/>
          </a:prstGeom>
          <a:solidFill>
            <a:srgbClr val="F2F2F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4404799-01BE-4E41-BB04-70F8C96C59D6}"/>
              </a:ext>
            </a:extLst>
          </p:cNvPr>
          <p:cNvSpPr txBox="1"/>
          <p:nvPr/>
        </p:nvSpPr>
        <p:spPr>
          <a:xfrm>
            <a:off x="947920" y="1187371"/>
            <a:ext cx="284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657B80"/>
                </a:solidFill>
                <a:latin typeface="Arial Rounded MT Bold" panose="020F0704030504030204" pitchFamily="34" charset="0"/>
              </a:rPr>
              <a:t>Description  nettoyée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F1F5C0-E07F-4FA7-A51A-4DD96C7B41DA}"/>
              </a:ext>
            </a:extLst>
          </p:cNvPr>
          <p:cNvSpPr/>
          <p:nvPr/>
        </p:nvSpPr>
        <p:spPr>
          <a:xfrm>
            <a:off x="174043" y="1989049"/>
            <a:ext cx="4333312" cy="1101164"/>
          </a:xfrm>
          <a:prstGeom prst="rect">
            <a:avLst/>
          </a:prstGeom>
          <a:solidFill>
            <a:srgbClr val="F2F2F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43B1EDF-C53F-4E60-A362-C4C1B73D183A}"/>
              </a:ext>
            </a:extLst>
          </p:cNvPr>
          <p:cNvSpPr txBox="1"/>
          <p:nvPr/>
        </p:nvSpPr>
        <p:spPr>
          <a:xfrm>
            <a:off x="947920" y="2000075"/>
            <a:ext cx="284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657B80"/>
                </a:solidFill>
                <a:latin typeface="Arial Rounded MT Bold" panose="020F0704030504030204" pitchFamily="34" charset="0"/>
              </a:rPr>
              <a:t>Phrases </a:t>
            </a:r>
            <a:r>
              <a:rPr lang="fr-FR" sz="2000" dirty="0" err="1">
                <a:solidFill>
                  <a:srgbClr val="657B80"/>
                </a:solidFill>
                <a:latin typeface="Arial Rounded MT Bold" panose="020F0704030504030204" pitchFamily="34" charset="0"/>
              </a:rPr>
              <a:t>tokenisées</a:t>
            </a:r>
            <a:endParaRPr lang="fr-FR" sz="2000" dirty="0">
              <a:solidFill>
                <a:srgbClr val="657B8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5FBCBE-75C8-465E-B0E5-CFA57593ABDE}"/>
              </a:ext>
            </a:extLst>
          </p:cNvPr>
          <p:cNvSpPr/>
          <p:nvPr/>
        </p:nvSpPr>
        <p:spPr>
          <a:xfrm>
            <a:off x="4563213" y="1180218"/>
            <a:ext cx="6242868" cy="743280"/>
          </a:xfrm>
          <a:prstGeom prst="rect">
            <a:avLst/>
          </a:prstGeom>
          <a:solidFill>
            <a:srgbClr val="E9F7EB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D07E724-4D94-4799-AE8F-082D090EED41}"/>
              </a:ext>
            </a:extLst>
          </p:cNvPr>
          <p:cNvSpPr txBox="1"/>
          <p:nvPr/>
        </p:nvSpPr>
        <p:spPr>
          <a:xfrm>
            <a:off x="6291268" y="1198455"/>
            <a:ext cx="3043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Sac de mots </a:t>
            </a:r>
            <a:r>
              <a:rPr lang="fr-FR" sz="1600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(ici 8 mots)</a:t>
            </a:r>
            <a:endParaRPr lang="fr-FR" sz="2000" dirty="0">
              <a:solidFill>
                <a:schemeClr val="accent6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2B7106-865A-4767-AA7F-08D5F8845A58}"/>
              </a:ext>
            </a:extLst>
          </p:cNvPr>
          <p:cNvSpPr/>
          <p:nvPr/>
        </p:nvSpPr>
        <p:spPr>
          <a:xfrm>
            <a:off x="4563213" y="1982466"/>
            <a:ext cx="6242868" cy="1101164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C3F56F4-60C4-45E3-B21D-5B27737B65BD}"/>
              </a:ext>
            </a:extLst>
          </p:cNvPr>
          <p:cNvSpPr txBox="1"/>
          <p:nvPr/>
        </p:nvSpPr>
        <p:spPr>
          <a:xfrm>
            <a:off x="4950683" y="1993428"/>
            <a:ext cx="1905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Vectorisation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E924FB6-CB3A-419C-A973-DB8ACC4E0082}"/>
              </a:ext>
            </a:extLst>
          </p:cNvPr>
          <p:cNvSpPr txBox="1"/>
          <p:nvPr/>
        </p:nvSpPr>
        <p:spPr>
          <a:xfrm>
            <a:off x="5391014" y="3139493"/>
            <a:ext cx="934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TF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7EB241B-272A-4085-B5CB-DFFC1CC9707D}"/>
              </a:ext>
            </a:extLst>
          </p:cNvPr>
          <p:cNvSpPr txBox="1"/>
          <p:nvPr/>
        </p:nvSpPr>
        <p:spPr>
          <a:xfrm>
            <a:off x="5407346" y="4309215"/>
            <a:ext cx="934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E2BE4C"/>
                </a:solidFill>
                <a:latin typeface="Arial Rounded MT Bold" panose="020F0704030504030204" pitchFamily="34" charset="0"/>
              </a:rPr>
              <a:t>IDF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854623-C091-4643-A501-1E1081880528}"/>
              </a:ext>
            </a:extLst>
          </p:cNvPr>
          <p:cNvSpPr/>
          <p:nvPr/>
        </p:nvSpPr>
        <p:spPr>
          <a:xfrm>
            <a:off x="4572191" y="3145949"/>
            <a:ext cx="6242868" cy="1101164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BBF1FD-BE21-46BD-82E3-E785F6ECC174}"/>
              </a:ext>
            </a:extLst>
          </p:cNvPr>
          <p:cNvSpPr/>
          <p:nvPr/>
        </p:nvSpPr>
        <p:spPr>
          <a:xfrm>
            <a:off x="4572448" y="4315317"/>
            <a:ext cx="6242868" cy="1101164"/>
          </a:xfrm>
          <a:prstGeom prst="rect">
            <a:avLst/>
          </a:prstGeom>
          <a:noFill/>
          <a:ln w="28575" cap="flat" cmpd="sng" algn="ctr">
            <a:solidFill>
              <a:srgbClr val="E5C76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A87A42F-C39D-4CF1-AE14-B5CC37770B60}"/>
              </a:ext>
            </a:extLst>
          </p:cNvPr>
          <p:cNvSpPr txBox="1"/>
          <p:nvPr/>
        </p:nvSpPr>
        <p:spPr>
          <a:xfrm>
            <a:off x="5407346" y="5469564"/>
            <a:ext cx="1196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TF-IDF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CADF0C-8294-4B5B-8691-6AB14F04EA9E}"/>
              </a:ext>
            </a:extLst>
          </p:cNvPr>
          <p:cNvSpPr/>
          <p:nvPr/>
        </p:nvSpPr>
        <p:spPr>
          <a:xfrm>
            <a:off x="4572191" y="5464401"/>
            <a:ext cx="6242868" cy="121349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772D207-ACBB-4C7E-BB87-8CF4C47ED428}"/>
              </a:ext>
            </a:extLst>
          </p:cNvPr>
          <p:cNvSpPr txBox="1"/>
          <p:nvPr/>
        </p:nvSpPr>
        <p:spPr>
          <a:xfrm>
            <a:off x="7267591" y="3237808"/>
            <a:ext cx="3339848" cy="923330"/>
          </a:xfrm>
          <a:prstGeom prst="rect">
            <a:avLst/>
          </a:prstGeom>
          <a:solidFill>
            <a:srgbClr val="E5F5FF"/>
          </a:solidFill>
        </p:spPr>
        <p:txBody>
          <a:bodyPr wrap="square">
            <a:spAutoFit/>
          </a:bodyPr>
          <a:lstStyle/>
          <a:p>
            <a:pPr algn="r"/>
            <a:r>
              <a:rPr lang="fr-FR" sz="1600" b="0" i="1" dirty="0" err="1">
                <a:solidFill>
                  <a:srgbClr val="0A0B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t-medium"/>
              </a:rPr>
              <a:t>Term</a:t>
            </a:r>
            <a:r>
              <a:rPr lang="fr-FR" sz="1600" b="0" i="1" dirty="0">
                <a:solidFill>
                  <a:srgbClr val="0A0B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t-medium"/>
              </a:rPr>
              <a:t> Frequency</a:t>
            </a:r>
          </a:p>
          <a:p>
            <a:pPr algn="r"/>
            <a:r>
              <a:rPr lang="fr-FR" sz="1400" b="0" i="0" dirty="0">
                <a:solidFill>
                  <a:srgbClr val="0A0B09"/>
                </a:solidFill>
                <a:effectLst/>
                <a:latin typeface="gt-medium"/>
              </a:rPr>
              <a:t>Fréquence du mot </a:t>
            </a:r>
            <a:r>
              <a:rPr lang="fr-FR" sz="1400" b="0" i="1" dirty="0">
                <a:solidFill>
                  <a:srgbClr val="0A0B09"/>
                </a:solidFill>
                <a:effectLst/>
                <a:latin typeface="gt-medium"/>
              </a:rPr>
              <a:t>n</a:t>
            </a:r>
            <a:r>
              <a:rPr lang="fr-FR" sz="1400" b="0" i="0" dirty="0">
                <a:solidFill>
                  <a:srgbClr val="0A0B09"/>
                </a:solidFill>
                <a:effectLst/>
                <a:latin typeface="gt-medium"/>
              </a:rPr>
              <a:t> dans le document </a:t>
            </a:r>
            <a:r>
              <a:rPr lang="fr-FR" sz="1400" b="0" i="1" dirty="0">
                <a:solidFill>
                  <a:srgbClr val="0A0B09"/>
                </a:solidFill>
                <a:effectLst/>
                <a:latin typeface="gt-medium"/>
              </a:rPr>
              <a:t>d</a:t>
            </a:r>
          </a:p>
          <a:p>
            <a:pPr algn="r"/>
            <a:r>
              <a:rPr lang="fr-FR" sz="1200" i="1" dirty="0">
                <a:solidFill>
                  <a:srgbClr val="0A0B09"/>
                </a:solidFill>
                <a:latin typeface="gt-medium"/>
              </a:rPr>
              <a:t>Plus le mot est présent dans le document, </a:t>
            </a:r>
          </a:p>
          <a:p>
            <a:pPr algn="r"/>
            <a:r>
              <a:rPr lang="fr-FR" sz="1200" i="1" dirty="0">
                <a:solidFill>
                  <a:srgbClr val="0A0B09"/>
                </a:solidFill>
                <a:latin typeface="gt-medium"/>
              </a:rPr>
              <a:t>plus il est important. Son TFIDF sera fort</a:t>
            </a:r>
            <a:endParaRPr lang="fr-FR" sz="1200" b="0" i="1" dirty="0">
              <a:solidFill>
                <a:srgbClr val="0A0B09"/>
              </a:solidFill>
              <a:effectLst/>
              <a:latin typeface="gt-medium"/>
            </a:endParaRP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3FDE68CF-9485-4BB3-810C-4751CF6EA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81" y="5520999"/>
            <a:ext cx="2802889" cy="1100294"/>
          </a:xfrm>
          <a:prstGeom prst="rect">
            <a:avLst/>
          </a:prstGeom>
        </p:spPr>
      </p:pic>
      <p:sp>
        <p:nvSpPr>
          <p:cNvPr id="48" name="Rectangle 23">
            <a:extLst>
              <a:ext uri="{FF2B5EF4-FFF2-40B4-BE49-F238E27FC236}">
                <a16:creationId xmlns:a16="http://schemas.microsoft.com/office/drawing/2014/main" id="{A6033467-F008-4C9A-87E4-7CFB516EE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932" y="657398"/>
            <a:ext cx="6070169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‘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Camerii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WM64 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Elegance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Analog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Watch. Watch for Men, Boys’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27">
            <a:extLst>
              <a:ext uri="{FF2B5EF4-FFF2-40B4-BE49-F238E27FC236}">
                <a16:creationId xmlns:a16="http://schemas.microsoft.com/office/drawing/2014/main" id="{71D13905-CE0C-42B0-A82C-E75DE6942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199" y="3610294"/>
            <a:ext cx="2000548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[0.2, 0.2, 0.2, 0.2, 0.2],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[0.5, 0.5, 0.5, 0.5]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B2258FDE-B579-40C3-9D6C-78E6EF7B20B2}"/>
              </a:ext>
            </a:extLst>
          </p:cNvPr>
          <p:cNvSpPr txBox="1"/>
          <p:nvPr/>
        </p:nvSpPr>
        <p:spPr>
          <a:xfrm>
            <a:off x="7283538" y="4394092"/>
            <a:ext cx="3343822" cy="938719"/>
          </a:xfrm>
          <a:prstGeom prst="rect">
            <a:avLst/>
          </a:prstGeom>
          <a:solidFill>
            <a:srgbClr val="F6EBC6"/>
          </a:solidFill>
        </p:spPr>
        <p:txBody>
          <a:bodyPr wrap="square">
            <a:spAutoFit/>
          </a:bodyPr>
          <a:lstStyle/>
          <a:p>
            <a:pPr algn="r"/>
            <a:r>
              <a:rPr lang="fr-FR" sz="1600" b="0" i="1" dirty="0">
                <a:solidFill>
                  <a:srgbClr val="0A0B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t-medium"/>
              </a:rPr>
              <a:t>Inverse Document </a:t>
            </a:r>
            <a:r>
              <a:rPr lang="fr-FR" sz="1600" b="0" i="1" dirty="0" err="1">
                <a:solidFill>
                  <a:srgbClr val="0A0B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t-medium"/>
              </a:rPr>
              <a:t>frequency</a:t>
            </a:r>
            <a:endParaRPr lang="fr-FR" sz="1600" b="0" i="1" dirty="0">
              <a:solidFill>
                <a:srgbClr val="0A0B0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t-medium"/>
            </a:endParaRPr>
          </a:p>
          <a:p>
            <a:pPr algn="r"/>
            <a:r>
              <a:rPr lang="fr-FR" sz="1400" dirty="0">
                <a:solidFill>
                  <a:srgbClr val="404040"/>
                </a:solidFill>
                <a:latin typeface="gt-regular"/>
              </a:rPr>
              <a:t>I</a:t>
            </a:r>
            <a:r>
              <a:rPr lang="fr-FR" sz="1400" b="0" dirty="0">
                <a:solidFill>
                  <a:srgbClr val="404040"/>
                </a:solidFill>
                <a:effectLst/>
                <a:latin typeface="gt-regular"/>
              </a:rPr>
              <a:t>mportance d'un mot dans un texte donné </a:t>
            </a:r>
          </a:p>
          <a:p>
            <a:pPr algn="r"/>
            <a:r>
              <a:rPr lang="fr-FR" sz="1200" i="1" dirty="0">
                <a:solidFill>
                  <a:srgbClr val="0A0B09"/>
                </a:solidFill>
                <a:latin typeface="gt-medium"/>
              </a:rPr>
              <a:t>Plus le mot est présent dans un corpus, </a:t>
            </a:r>
          </a:p>
          <a:p>
            <a:pPr algn="r"/>
            <a:r>
              <a:rPr lang="fr-FR" sz="1200" i="1" dirty="0">
                <a:solidFill>
                  <a:srgbClr val="0A0B09"/>
                </a:solidFill>
                <a:latin typeface="gt-medium"/>
              </a:rPr>
              <a:t>moins il est important. Son TFIDF sera faible</a:t>
            </a:r>
            <a:endParaRPr lang="fr-FR" sz="1200" b="0" i="1" dirty="0">
              <a:solidFill>
                <a:srgbClr val="0A0B09"/>
              </a:solidFill>
              <a:effectLst/>
              <a:latin typeface="gt-medium"/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4DECD392-79DF-49B0-BBE6-B7C4AE5F0FC9}"/>
              </a:ext>
            </a:extLst>
          </p:cNvPr>
          <p:cNvSpPr/>
          <p:nvPr/>
        </p:nvSpPr>
        <p:spPr>
          <a:xfrm>
            <a:off x="6554580" y="4661082"/>
            <a:ext cx="471055" cy="400110"/>
          </a:xfrm>
          <a:prstGeom prst="ellipse">
            <a:avLst/>
          </a:prstGeom>
          <a:solidFill>
            <a:srgbClr val="FFEDC9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95786AF4-9867-4CB0-905F-DDFFF3C82BAA}"/>
              </a:ext>
            </a:extLst>
          </p:cNvPr>
          <p:cNvSpPr/>
          <p:nvPr/>
        </p:nvSpPr>
        <p:spPr>
          <a:xfrm>
            <a:off x="4734141" y="4957783"/>
            <a:ext cx="471055" cy="400110"/>
          </a:xfrm>
          <a:prstGeom prst="ellipse">
            <a:avLst/>
          </a:prstGeom>
          <a:solidFill>
            <a:srgbClr val="FFEDC9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29">
            <a:extLst>
              <a:ext uri="{FF2B5EF4-FFF2-40B4-BE49-F238E27FC236}">
                <a16:creationId xmlns:a16="http://schemas.microsoft.com/office/drawing/2014/main" id="{F31FF6C6-B33C-4957-A35A-5F84260C3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262" y="5955297"/>
            <a:ext cx="2308324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[0.13, 0.13, 0.13, 0.13, 0.0],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[0.0, 0.34, 0.34, 0.34]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28">
            <a:extLst>
              <a:ext uri="{FF2B5EF4-FFF2-40B4-BE49-F238E27FC236}">
                <a16:creationId xmlns:a16="http://schemas.microsoft.com/office/drawing/2014/main" id="{10217814-C22F-404D-9F50-2F9F51936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137" y="4777529"/>
            <a:ext cx="2308324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[0.69, 0.69, 0.69, 0.69, 0.0],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[0.0, 0.69, 0.69, 0.69]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7CD10C8E-D13F-479C-8790-C4A7D7F9B80F}"/>
              </a:ext>
            </a:extLst>
          </p:cNvPr>
          <p:cNvSpPr/>
          <p:nvPr/>
        </p:nvSpPr>
        <p:spPr>
          <a:xfrm>
            <a:off x="8037016" y="1523388"/>
            <a:ext cx="471055" cy="400110"/>
          </a:xfrm>
          <a:prstGeom prst="ellipse">
            <a:avLst/>
          </a:prstGeom>
          <a:solidFill>
            <a:schemeClr val="accent6">
              <a:lumMod val="40000"/>
              <a:lumOff val="60000"/>
              <a:alpha val="3882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 16">
            <a:extLst>
              <a:ext uri="{FF2B5EF4-FFF2-40B4-BE49-F238E27FC236}">
                <a16:creationId xmlns:a16="http://schemas.microsoft.com/office/drawing/2014/main" id="{0625A7E8-DBAB-48CE-91CF-7AB98B04F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0683" y="1636320"/>
            <a:ext cx="5467927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['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camerii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elegance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analog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watch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'for', 'men', 'boys']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654463B6-9AC5-4D41-BC25-BF412C97A0AB}"/>
              </a:ext>
            </a:extLst>
          </p:cNvPr>
          <p:cNvSpPr/>
          <p:nvPr/>
        </p:nvSpPr>
        <p:spPr>
          <a:xfrm>
            <a:off x="2313464" y="1525640"/>
            <a:ext cx="471055" cy="400110"/>
          </a:xfrm>
          <a:prstGeom prst="ellips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0F20CAA5-48D9-4885-AEF8-803F696C260D}"/>
              </a:ext>
            </a:extLst>
          </p:cNvPr>
          <p:cNvSpPr/>
          <p:nvPr/>
        </p:nvSpPr>
        <p:spPr>
          <a:xfrm>
            <a:off x="2841824" y="1530541"/>
            <a:ext cx="471055" cy="400110"/>
          </a:xfrm>
          <a:prstGeom prst="ellips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E1EB3C6C-8ACA-4D4F-B4A9-21ED1970ECF6}"/>
              </a:ext>
            </a:extLst>
          </p:cNvPr>
          <p:cNvSpPr/>
          <p:nvPr/>
        </p:nvSpPr>
        <p:spPr>
          <a:xfrm>
            <a:off x="3461455" y="2332993"/>
            <a:ext cx="471055" cy="400110"/>
          </a:xfrm>
          <a:prstGeom prst="ellips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4B6C734-B3E2-4BFA-BC90-CB6C1CCDA200}"/>
              </a:ext>
            </a:extLst>
          </p:cNvPr>
          <p:cNvSpPr/>
          <p:nvPr/>
        </p:nvSpPr>
        <p:spPr>
          <a:xfrm>
            <a:off x="486262" y="2629605"/>
            <a:ext cx="471055" cy="400110"/>
          </a:xfrm>
          <a:prstGeom prst="ellipse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24">
            <a:extLst>
              <a:ext uri="{FF2B5EF4-FFF2-40B4-BE49-F238E27FC236}">
                <a16:creationId xmlns:a16="http://schemas.microsoft.com/office/drawing/2014/main" id="{E3087641-4F5C-43B9-8F4E-480DAAACC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606" y="1632617"/>
            <a:ext cx="4127428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camerii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elegance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analog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watch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watch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for men boys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25">
            <a:extLst>
              <a:ext uri="{FF2B5EF4-FFF2-40B4-BE49-F238E27FC236}">
                <a16:creationId xmlns:a16="http://schemas.microsoft.com/office/drawing/2014/main" id="{5DE609BE-BBAF-49CD-87AA-62A94F870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328" y="2430932"/>
            <a:ext cx="3770263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['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camerii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elegance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analog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watch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’],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['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watch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'for', 'men', 'boys']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361512ED-7904-4BB5-833A-FC0CA14FF1C9}"/>
              </a:ext>
            </a:extLst>
          </p:cNvPr>
          <p:cNvSpPr/>
          <p:nvPr/>
        </p:nvSpPr>
        <p:spPr>
          <a:xfrm>
            <a:off x="6523312" y="5849956"/>
            <a:ext cx="471055" cy="400110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A67CC928-EBFF-4EAB-B549-13E7035E76F0}"/>
              </a:ext>
            </a:extLst>
          </p:cNvPr>
          <p:cNvSpPr/>
          <p:nvPr/>
        </p:nvSpPr>
        <p:spPr>
          <a:xfrm>
            <a:off x="4709054" y="6122193"/>
            <a:ext cx="471055" cy="400110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A6890DE8-EADD-4593-BD13-4B4A9B36BF2E}"/>
                  </a:ext>
                </a:extLst>
              </p:cNvPr>
              <p:cNvSpPr txBox="1"/>
              <p:nvPr/>
            </p:nvSpPr>
            <p:spPr>
              <a:xfrm>
                <a:off x="408041" y="3347198"/>
                <a:ext cx="3983911" cy="727059"/>
              </a:xfrm>
              <a:prstGeom prst="rect">
                <a:avLst/>
              </a:prstGeom>
              <a:solidFill>
                <a:srgbClr val="E5F5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endParaRPr lang="fr-FR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i="1" smtClean="0"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ctrlPr>
                            <a:rPr lang="fr-FR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1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fr-FR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𝑛𝑏</m:t>
                          </m:r>
                          <m:sSup>
                            <m:sSupPr>
                              <m:ctrlPr>
                                <a:rPr lang="fr-FR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200" i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</m:e>
                            <m:sup>
                              <m:r>
                                <a:rPr lang="fr-FR" sz="12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𝑎𝑝𝑝𝑎𝑟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𝑖𝑡𝑖𝑜𝑛𝑠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𝑢𝑛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𝑚𝑜𝑡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𝑑𝑎𝑛𝑠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𝑢𝑛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𝑑𝑜𝑐𝑢𝑚𝑒𝑛𝑡</m:t>
                          </m:r>
                        </m:num>
                        <m:den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𝑚𝑜𝑡𝑠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𝑑𝑎𝑛𝑠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𝑙𝑒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𝑑𝑜𝑐𝑢𝑚𝑒𝑛𝑡</m:t>
                          </m:r>
                        </m:den>
                      </m:f>
                    </m:oMath>
                  </m:oMathPara>
                </a14:m>
                <a:endParaRPr lang="fr-FR" sz="1200" dirty="0"/>
              </a:p>
              <a:p>
                <a:endParaRPr lang="fr-FR" sz="1200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A6890DE8-EADD-4593-BD13-4B4A9B36B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41" y="3347198"/>
                <a:ext cx="3983911" cy="7270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787ED517-3463-4AB1-AB79-5225A823C6B9}"/>
                  </a:ext>
                </a:extLst>
              </p:cNvPr>
              <p:cNvSpPr txBox="1"/>
              <p:nvPr/>
            </p:nvSpPr>
            <p:spPr>
              <a:xfrm>
                <a:off x="418925" y="4441066"/>
                <a:ext cx="3983911" cy="784317"/>
              </a:xfrm>
              <a:prstGeom prst="rect">
                <a:avLst/>
              </a:prstGeom>
              <a:solidFill>
                <a:srgbClr val="F6EBC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endParaRPr lang="fr-FR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𝐼𝐷𝐹</m:t>
                      </m:r>
                      <m:d>
                        <m:dPr>
                          <m:ctrlPr>
                            <a:rPr lang="fr-FR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12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12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12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1200" i="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12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12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2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200" i="1" dirty="0">
                                      <a:latin typeface="Cambria Math" panose="02040503050406030204" pitchFamily="18" charset="0"/>
                                    </a:rPr>
                                    <m:t>𝑡𝑜</m:t>
                                  </m:r>
                                  <m:r>
                                    <a:rPr lang="fr-FR" sz="1200" b="0" i="1" dirty="0" smtClean="0">
                                      <a:latin typeface="Cambria Math" panose="02040503050406030204" pitchFamily="18" charset="0"/>
                                    </a:rPr>
                                    <m:t>𝑡𝑎𝑙</m:t>
                                  </m:r>
                                  <m:r>
                                    <a:rPr lang="fr-FR" sz="1200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1200" b="0" i="1" dirty="0" smtClean="0">
                                      <a:latin typeface="Cambria Math" panose="02040503050406030204" pitchFamily="18" charset="0"/>
                                    </a:rPr>
                                    <m:t>𝑑𝑒</m:t>
                                  </m:r>
                                  <m:r>
                                    <a:rPr lang="fr-FR" sz="1200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1200" b="0" i="1" dirty="0" smtClean="0">
                                      <a:latin typeface="Cambria Math" panose="02040503050406030204" pitchFamily="18" charset="0"/>
                                    </a:rPr>
                                    <m:t>𝑑𝑜𝑐𝑢𝑚𝑒𝑛𝑡𝑠</m:t>
                                  </m:r>
                                </m:num>
                                <m:den>
                                  <m:r>
                                    <a:rPr lang="fr-FR" sz="1200" i="1" dirty="0">
                                      <a:latin typeface="Cambria Math" panose="02040503050406030204" pitchFamily="18" charset="0"/>
                                    </a:rPr>
                                    <m:t>𝑛𝑏</m:t>
                                  </m:r>
                                  <m:r>
                                    <a:rPr lang="fr-FR" sz="1200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1200" b="0" i="1" dirty="0" smtClean="0">
                                      <a:latin typeface="Cambria Math" panose="02040503050406030204" pitchFamily="18" charset="0"/>
                                    </a:rPr>
                                    <m:t>𝑑𝑒</m:t>
                                  </m:r>
                                  <m:r>
                                    <a:rPr lang="fr-FR" sz="1200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1200" b="0" i="1" dirty="0" smtClean="0">
                                      <a:latin typeface="Cambria Math" panose="02040503050406030204" pitchFamily="18" charset="0"/>
                                    </a:rPr>
                                    <m:t>𝑑𝑜𝑐𝑢𝑚𝑒𝑛𝑡𝑠</m:t>
                                  </m:r>
                                  <m:r>
                                    <a:rPr lang="fr-FR" sz="1200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1200" b="0" i="1" dirty="0" smtClean="0">
                                      <a:latin typeface="Cambria Math" panose="02040503050406030204" pitchFamily="18" charset="0"/>
                                    </a:rPr>
                                    <m:t>𝑐𝑜𝑛𝑡𝑒𝑛𝑎𝑛𝑡</m:t>
                                  </m:r>
                                  <m:r>
                                    <a:rPr lang="fr-FR" sz="1200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1200" b="0" i="1" dirty="0" smtClean="0">
                                      <a:latin typeface="Cambria Math" panose="02040503050406030204" pitchFamily="18" charset="0"/>
                                    </a:rPr>
                                    <m:t>𝑙𝑒</m:t>
                                  </m:r>
                                  <m:r>
                                    <a:rPr lang="fr-FR" sz="1200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1200" b="0" i="1" dirty="0" smtClean="0">
                                      <a:latin typeface="Cambria Math" panose="02040503050406030204" pitchFamily="18" charset="0"/>
                                    </a:rPr>
                                    <m:t>𝑚𝑜𝑡</m:t>
                                  </m:r>
                                  <m:r>
                                    <a:rPr lang="fr-FR" sz="1200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1200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fr-FR" sz="1200" dirty="0"/>
              </a:p>
              <a:p>
                <a:endParaRPr lang="fr-FR" sz="1200" dirty="0"/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787ED517-3463-4AB1-AB79-5225A823C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25" y="4441066"/>
                <a:ext cx="3983911" cy="78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ZoneTexte 68">
            <a:extLst>
              <a:ext uri="{FF2B5EF4-FFF2-40B4-BE49-F238E27FC236}">
                <a16:creationId xmlns:a16="http://schemas.microsoft.com/office/drawing/2014/main" id="{F0ED63ED-B8DA-46BE-8A10-5706BD6F6974}"/>
              </a:ext>
            </a:extLst>
          </p:cNvPr>
          <p:cNvSpPr txBox="1"/>
          <p:nvPr/>
        </p:nvSpPr>
        <p:spPr>
          <a:xfrm>
            <a:off x="7331029" y="5756652"/>
            <a:ext cx="3320076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fr-FR" sz="1300" b="0" i="1" dirty="0" err="1">
                <a:solidFill>
                  <a:srgbClr val="0A0B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t-medium"/>
              </a:rPr>
              <a:t>Term</a:t>
            </a:r>
            <a:r>
              <a:rPr lang="fr-FR" sz="1300" b="0" i="1" dirty="0">
                <a:solidFill>
                  <a:srgbClr val="0A0B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t-medium"/>
              </a:rPr>
              <a:t> Frequency Inverse Document </a:t>
            </a:r>
            <a:r>
              <a:rPr lang="fr-FR" sz="1300" b="0" i="1" dirty="0" err="1">
                <a:solidFill>
                  <a:srgbClr val="0A0B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t-medium"/>
              </a:rPr>
              <a:t>frequency</a:t>
            </a:r>
            <a:endParaRPr lang="fr-FR" sz="1300" b="0" i="1" dirty="0">
              <a:solidFill>
                <a:srgbClr val="0A0B0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t-medium"/>
            </a:endParaRPr>
          </a:p>
          <a:p>
            <a:pPr algn="r"/>
            <a:r>
              <a:rPr lang="fr-FR" sz="1400" dirty="0">
                <a:solidFill>
                  <a:srgbClr val="404040"/>
                </a:solidFill>
                <a:latin typeface="gt-regular"/>
              </a:rPr>
              <a:t>Poids TFIDF du mot n dans le document d</a:t>
            </a:r>
            <a:endParaRPr lang="fr-FR" sz="1200" b="0" i="1" dirty="0">
              <a:solidFill>
                <a:srgbClr val="0A0B09"/>
              </a:solidFill>
              <a:effectLst/>
              <a:latin typeface="gt-medium"/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56DA864-1B60-44D6-9709-A49D9CC110F5}"/>
              </a:ext>
            </a:extLst>
          </p:cNvPr>
          <p:cNvSpPr txBox="1"/>
          <p:nvPr/>
        </p:nvSpPr>
        <p:spPr>
          <a:xfrm>
            <a:off x="7263692" y="2117549"/>
            <a:ext cx="3383514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i="1" dirty="0">
                <a:solidFill>
                  <a:srgbClr val="0A0B09"/>
                </a:solidFill>
                <a:latin typeface="gt-medium"/>
              </a:rPr>
              <a:t>Nous comptons </a:t>
            </a:r>
            <a:r>
              <a:rPr lang="fr-FR" sz="1200" b="1" i="1" dirty="0">
                <a:solidFill>
                  <a:srgbClr val="0A0B09"/>
                </a:solidFill>
                <a:latin typeface="gt-medium"/>
              </a:rPr>
              <a:t>l'occurrence </a:t>
            </a:r>
            <a:r>
              <a:rPr lang="fr-FR" sz="1200" i="1" dirty="0">
                <a:solidFill>
                  <a:srgbClr val="0A0B09"/>
                </a:solidFill>
                <a:latin typeface="gt-medium"/>
              </a:rPr>
              <a:t>de chaque mot dans une phrase et le représentons dans un vecteur (un tableau) dont la longueur est égale au nombre de mots uniques dans le texte.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C90C83F5-D244-415F-ACFB-16A6B3F6CCF7}"/>
              </a:ext>
            </a:extLst>
          </p:cNvPr>
          <p:cNvSpPr/>
          <p:nvPr/>
        </p:nvSpPr>
        <p:spPr>
          <a:xfrm>
            <a:off x="383321" y="1236293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0C5A100B-3C89-4DC5-95C6-CA74A3E6057D}"/>
              </a:ext>
            </a:extLst>
          </p:cNvPr>
          <p:cNvSpPr txBox="1"/>
          <p:nvPr/>
        </p:nvSpPr>
        <p:spPr>
          <a:xfrm>
            <a:off x="398241" y="1233633"/>
            <a:ext cx="422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657B80"/>
                </a:solidFill>
                <a:latin typeface="Arial Rounded MT Bold" panose="020F0704030504030204" pitchFamily="34" charset="0"/>
              </a:rPr>
              <a:t>1</a:t>
            </a:r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0B84B8A2-E52A-4940-91A1-5C8688928124}"/>
              </a:ext>
            </a:extLst>
          </p:cNvPr>
          <p:cNvSpPr/>
          <p:nvPr/>
        </p:nvSpPr>
        <p:spPr>
          <a:xfrm>
            <a:off x="387773" y="2016485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0C3F0933-2C5C-4515-8B40-347CC91EFB54}"/>
              </a:ext>
            </a:extLst>
          </p:cNvPr>
          <p:cNvSpPr txBox="1"/>
          <p:nvPr/>
        </p:nvSpPr>
        <p:spPr>
          <a:xfrm>
            <a:off x="402693" y="2013825"/>
            <a:ext cx="422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657B80"/>
                </a:solidFill>
                <a:latin typeface="Arial Rounded MT Bold" panose="020F0704030504030204" pitchFamily="34" charset="0"/>
              </a:rPr>
              <a:t>2</a:t>
            </a:r>
            <a:endParaRPr lang="fr-FR" dirty="0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2B25ABB6-9CDF-435B-B321-AEE5195C1AF9}"/>
              </a:ext>
            </a:extLst>
          </p:cNvPr>
          <p:cNvSpPr/>
          <p:nvPr/>
        </p:nvSpPr>
        <p:spPr>
          <a:xfrm>
            <a:off x="4613768" y="1242311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4E217557-8347-484D-A3CA-D0FB3F7833BD}"/>
              </a:ext>
            </a:extLst>
          </p:cNvPr>
          <p:cNvSpPr txBox="1"/>
          <p:nvPr/>
        </p:nvSpPr>
        <p:spPr>
          <a:xfrm>
            <a:off x="4628688" y="1239651"/>
            <a:ext cx="422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657B80"/>
                </a:solidFill>
                <a:latin typeface="Arial Rounded MT Bold" panose="020F0704030504030204" pitchFamily="34" charset="0"/>
              </a:rPr>
              <a:t>3</a:t>
            </a:r>
            <a:endParaRPr lang="fr-FR" dirty="0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ED6DD91B-EF15-41BF-AE6F-E7CD0C7892B0}"/>
              </a:ext>
            </a:extLst>
          </p:cNvPr>
          <p:cNvSpPr/>
          <p:nvPr/>
        </p:nvSpPr>
        <p:spPr>
          <a:xfrm>
            <a:off x="4615629" y="2016485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2E4ABB07-D44C-4E1F-80FC-071542C7C9A6}"/>
              </a:ext>
            </a:extLst>
          </p:cNvPr>
          <p:cNvSpPr txBox="1"/>
          <p:nvPr/>
        </p:nvSpPr>
        <p:spPr>
          <a:xfrm>
            <a:off x="4630549" y="2013825"/>
            <a:ext cx="422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657B80"/>
                </a:solidFill>
                <a:latin typeface="Arial Rounded MT Bold" panose="020F0704030504030204" pitchFamily="34" charset="0"/>
              </a:rPr>
              <a:t>4</a:t>
            </a:r>
            <a:endParaRPr lang="fr-FR" dirty="0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930810C2-583A-4351-BBE7-39809190E0DF}"/>
              </a:ext>
            </a:extLst>
          </p:cNvPr>
          <p:cNvSpPr/>
          <p:nvPr/>
        </p:nvSpPr>
        <p:spPr>
          <a:xfrm>
            <a:off x="4646530" y="319778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65D305D3-EF88-46DB-A520-6C30CDA7635E}"/>
              </a:ext>
            </a:extLst>
          </p:cNvPr>
          <p:cNvSpPr txBox="1"/>
          <p:nvPr/>
        </p:nvSpPr>
        <p:spPr>
          <a:xfrm>
            <a:off x="4661450" y="3195124"/>
            <a:ext cx="422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657B80"/>
                </a:solidFill>
                <a:latin typeface="Arial Rounded MT Bold" panose="020F0704030504030204" pitchFamily="34" charset="0"/>
              </a:rPr>
              <a:t>5</a:t>
            </a:r>
            <a:endParaRPr lang="fr-FR" dirty="0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4F2926E5-13D0-4DA4-B092-D04DF15B2475}"/>
              </a:ext>
            </a:extLst>
          </p:cNvPr>
          <p:cNvSpPr/>
          <p:nvPr/>
        </p:nvSpPr>
        <p:spPr>
          <a:xfrm>
            <a:off x="4702667" y="435436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95E80C6-6527-4EE7-82F1-3C68C56ED547}"/>
              </a:ext>
            </a:extLst>
          </p:cNvPr>
          <p:cNvSpPr txBox="1"/>
          <p:nvPr/>
        </p:nvSpPr>
        <p:spPr>
          <a:xfrm>
            <a:off x="4717587" y="4351706"/>
            <a:ext cx="422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657B80"/>
                </a:solidFill>
                <a:latin typeface="Arial Rounded MT Bold" panose="020F0704030504030204" pitchFamily="34" charset="0"/>
              </a:rPr>
              <a:t>6</a:t>
            </a:r>
            <a:endParaRPr lang="fr-FR" dirty="0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BE4346E1-6B56-4FC4-A706-6C33821B4DE2}"/>
              </a:ext>
            </a:extLst>
          </p:cNvPr>
          <p:cNvSpPr/>
          <p:nvPr/>
        </p:nvSpPr>
        <p:spPr>
          <a:xfrm>
            <a:off x="4735250" y="5525883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7AFD0F94-EB40-4279-8979-A85D0B15D0AA}"/>
              </a:ext>
            </a:extLst>
          </p:cNvPr>
          <p:cNvSpPr txBox="1"/>
          <p:nvPr/>
        </p:nvSpPr>
        <p:spPr>
          <a:xfrm>
            <a:off x="4750170" y="5523223"/>
            <a:ext cx="422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657B80"/>
                </a:solidFill>
                <a:latin typeface="Arial Rounded MT Bold" panose="020F0704030504030204" pitchFamily="34" charset="0"/>
              </a:rPr>
              <a:t>7</a:t>
            </a:r>
            <a:endParaRPr lang="fr-FR" dirty="0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B25F09D5-2339-4022-ABC3-027DF7346E2F}"/>
              </a:ext>
            </a:extLst>
          </p:cNvPr>
          <p:cNvSpPr/>
          <p:nvPr/>
        </p:nvSpPr>
        <p:spPr>
          <a:xfrm>
            <a:off x="5717017" y="2367042"/>
            <a:ext cx="348601" cy="589444"/>
          </a:xfrm>
          <a:prstGeom prst="ellipse">
            <a:avLst/>
          </a:prstGeom>
          <a:solidFill>
            <a:schemeClr val="accent6">
              <a:lumMod val="40000"/>
              <a:lumOff val="60000"/>
              <a:alpha val="3882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Rectangle 26">
            <a:extLst>
              <a:ext uri="{FF2B5EF4-FFF2-40B4-BE49-F238E27FC236}">
                <a16:creationId xmlns:a16="http://schemas.microsoft.com/office/drawing/2014/main" id="{04DCD40E-4DCD-48B6-9E64-0DB24C4F3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3617" y="2436349"/>
            <a:ext cx="1875513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1, 1, 1, 1, 1,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0, 0, 0]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[0, 0, 0, 0, </a:t>
            </a:r>
            <a:r>
              <a:rPr lang="fr-FR" altLang="fr-FR" sz="1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1, 1, 1, 1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408E770F-ADB8-4685-9F33-F2D2443F56BB}"/>
              </a:ext>
            </a:extLst>
          </p:cNvPr>
          <p:cNvSpPr/>
          <p:nvPr/>
        </p:nvSpPr>
        <p:spPr>
          <a:xfrm>
            <a:off x="290133" y="167316"/>
            <a:ext cx="1743939" cy="5505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ED66342-76FD-4986-AAC7-0CC4E1D835A0}"/>
              </a:ext>
            </a:extLst>
          </p:cNvPr>
          <p:cNvSpPr txBox="1"/>
          <p:nvPr/>
        </p:nvSpPr>
        <p:spPr>
          <a:xfrm>
            <a:off x="567203" y="173151"/>
            <a:ext cx="156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TF-IDF</a:t>
            </a:r>
          </a:p>
        </p:txBody>
      </p:sp>
      <p:sp>
        <p:nvSpPr>
          <p:cNvPr id="72" name="Espace réservé du numéro de diapositive 4">
            <a:extLst>
              <a:ext uri="{FF2B5EF4-FFF2-40B4-BE49-F238E27FC236}">
                <a16:creationId xmlns:a16="http://schemas.microsoft.com/office/drawing/2014/main" id="{156797EE-2080-4D1B-9D02-735230B2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53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0DA6C8-F85E-419A-8BD5-371F753D7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3005" y="6560635"/>
            <a:ext cx="464943" cy="310741"/>
          </a:xfrm>
        </p:spPr>
        <p:txBody>
          <a:bodyPr/>
          <a:lstStyle/>
          <a:p>
            <a:fld id="{9D4AEF59-F28E-467C-9EA3-92D1CFAD475A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22D022A-A4A3-4347-B370-670E8C2D5C1E}"/>
              </a:ext>
            </a:extLst>
          </p:cNvPr>
          <p:cNvGrpSpPr/>
          <p:nvPr/>
        </p:nvGrpSpPr>
        <p:grpSpPr>
          <a:xfrm>
            <a:off x="561969" y="0"/>
            <a:ext cx="11337469" cy="6858947"/>
            <a:chOff x="-998385" y="0"/>
            <a:chExt cx="11337469" cy="685894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3FFA765-2392-4D98-82FE-F9C299B299AE}"/>
                </a:ext>
              </a:extLst>
            </p:cNvPr>
            <p:cNvSpPr/>
            <p:nvPr/>
          </p:nvSpPr>
          <p:spPr>
            <a:xfrm>
              <a:off x="201332" y="3913296"/>
              <a:ext cx="10137751" cy="2945651"/>
            </a:xfrm>
            <a:prstGeom prst="rect">
              <a:avLst/>
            </a:prstGeom>
            <a:solidFill>
              <a:srgbClr val="FFFFCC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CC7F32-36AC-4A38-B873-08EDAB8E0172}"/>
                </a:ext>
              </a:extLst>
            </p:cNvPr>
            <p:cNvSpPr/>
            <p:nvPr/>
          </p:nvSpPr>
          <p:spPr>
            <a:xfrm>
              <a:off x="201334" y="816399"/>
              <a:ext cx="10137750" cy="2945651"/>
            </a:xfrm>
            <a:prstGeom prst="rect">
              <a:avLst/>
            </a:prstGeom>
            <a:solidFill>
              <a:srgbClr val="DC9442">
                <a:alpha val="23137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FD8775B-ECBA-4F3E-82E4-DE6C8D209883}"/>
                </a:ext>
              </a:extLst>
            </p:cNvPr>
            <p:cNvSpPr/>
            <p:nvPr/>
          </p:nvSpPr>
          <p:spPr>
            <a:xfrm>
              <a:off x="7150923" y="0"/>
              <a:ext cx="3188161" cy="6858000"/>
            </a:xfrm>
            <a:prstGeom prst="rect">
              <a:avLst/>
            </a:prstGeom>
            <a:solidFill>
              <a:srgbClr val="61B44B">
                <a:alpha val="3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D2F559-C07D-4A0E-A0F4-B6F985FAEA18}"/>
                </a:ext>
              </a:extLst>
            </p:cNvPr>
            <p:cNvSpPr/>
            <p:nvPr/>
          </p:nvSpPr>
          <p:spPr>
            <a:xfrm>
              <a:off x="2382167" y="0"/>
              <a:ext cx="3188161" cy="6858000"/>
            </a:xfrm>
            <a:prstGeom prst="rect">
              <a:avLst/>
            </a:prstGeom>
            <a:solidFill>
              <a:srgbClr val="E68477">
                <a:alpha val="3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84E553D6-F79F-488A-AF54-21CBFE6AB1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197"/>
            <a:stretch/>
          </p:blipFill>
          <p:spPr>
            <a:xfrm>
              <a:off x="-998385" y="1335936"/>
              <a:ext cx="723872" cy="1830941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5205F3A-91A9-4474-B880-586D005F1CBD}"/>
                </a:ext>
              </a:extLst>
            </p:cNvPr>
            <p:cNvSpPr txBox="1"/>
            <p:nvPr/>
          </p:nvSpPr>
          <p:spPr>
            <a:xfrm>
              <a:off x="3187510" y="330314"/>
              <a:ext cx="18039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accent1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STEM</a:t>
              </a:r>
              <a:r>
                <a:rPr lang="fr-FR" sz="2000" i="1" strike="sngStrike" dirty="0">
                  <a:solidFill>
                    <a:schemeClr val="accent1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MING</a:t>
              </a:r>
              <a:r>
                <a:rPr lang="fr-FR" sz="1600" i="1" strike="sngStrike" dirty="0"/>
                <a:t>  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C109232A-0BFD-4989-B2B9-CF7FB8E50900}"/>
                </a:ext>
              </a:extLst>
            </p:cNvPr>
            <p:cNvSpPr txBox="1"/>
            <p:nvPr/>
          </p:nvSpPr>
          <p:spPr>
            <a:xfrm>
              <a:off x="7683419" y="332399"/>
              <a:ext cx="2207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6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LEMMATISATION</a:t>
              </a: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65E985BD-9971-457C-8469-1C14C18DE04C}"/>
                </a:ext>
              </a:extLst>
            </p:cNvPr>
            <p:cNvGrpSpPr/>
            <p:nvPr/>
          </p:nvGrpSpPr>
          <p:grpSpPr>
            <a:xfrm rot="20288969">
              <a:off x="7375740" y="193899"/>
              <a:ext cx="1009487" cy="646331"/>
              <a:chOff x="7241516" y="163190"/>
              <a:chExt cx="1275041" cy="816354"/>
            </a:xfrm>
          </p:grpSpPr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B8183E76-2545-4B95-991B-7B77734B52FC}"/>
                  </a:ext>
                </a:extLst>
              </p:cNvPr>
              <p:cNvSpPr/>
              <p:nvPr/>
            </p:nvSpPr>
            <p:spPr>
              <a:xfrm>
                <a:off x="7796557" y="259544"/>
                <a:ext cx="720000" cy="720000"/>
              </a:xfrm>
              <a:prstGeom prst="ellipse">
                <a:avLst/>
              </a:prstGeom>
              <a:solidFill>
                <a:srgbClr val="C3D3C6">
                  <a:alpha val="30196"/>
                </a:srgbClr>
              </a:solidFill>
              <a:ln w="28575" cap="flat" cmpd="sng" algn="ctr">
                <a:solidFill>
                  <a:srgbClr val="235C2E">
                    <a:alpha val="27059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F0A0260-2754-4F94-8BA0-5040DA690FBB}"/>
                  </a:ext>
                </a:extLst>
              </p:cNvPr>
              <p:cNvSpPr/>
              <p:nvPr/>
            </p:nvSpPr>
            <p:spPr>
              <a:xfrm rot="1501613">
                <a:off x="7750109" y="367316"/>
                <a:ext cx="108000" cy="72000"/>
              </a:xfrm>
              <a:prstGeom prst="rect">
                <a:avLst/>
              </a:prstGeom>
              <a:solidFill>
                <a:srgbClr val="C3D3C6"/>
              </a:solidFill>
              <a:ln>
                <a:solidFill>
                  <a:srgbClr val="C3D3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Larme 18">
                <a:extLst>
                  <a:ext uri="{FF2B5EF4-FFF2-40B4-BE49-F238E27FC236}">
                    <a16:creationId xmlns:a16="http://schemas.microsoft.com/office/drawing/2014/main" id="{27FF5839-247D-4204-8A44-D008EF4CF2A9}"/>
                  </a:ext>
                </a:extLst>
              </p:cNvPr>
              <p:cNvSpPr/>
              <p:nvPr/>
            </p:nvSpPr>
            <p:spPr>
              <a:xfrm rot="11753187">
                <a:off x="8121490" y="326486"/>
                <a:ext cx="124532" cy="72023"/>
              </a:xfrm>
              <a:prstGeom prst="teardrop">
                <a:avLst/>
              </a:prstGeom>
              <a:solidFill>
                <a:srgbClr val="C3D3C6"/>
              </a:solidFill>
              <a:ln>
                <a:solidFill>
                  <a:srgbClr val="C3D3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48D49B34-936C-4089-AA26-E8B17DA860B1}"/>
                  </a:ext>
                </a:extLst>
              </p:cNvPr>
              <p:cNvSpPr/>
              <p:nvPr/>
            </p:nvSpPr>
            <p:spPr>
              <a:xfrm rot="17762549">
                <a:off x="7434285" y="-29579"/>
                <a:ext cx="164985" cy="550524"/>
              </a:xfrm>
              <a:prstGeom prst="roundRect">
                <a:avLst/>
              </a:prstGeom>
              <a:solidFill>
                <a:srgbClr val="C3D3C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F68D68EA-92D8-4FD8-949F-735E1E07F666}"/>
                </a:ext>
              </a:extLst>
            </p:cNvPr>
            <p:cNvSpPr txBox="1"/>
            <p:nvPr/>
          </p:nvSpPr>
          <p:spPr>
            <a:xfrm>
              <a:off x="801572" y="5230447"/>
              <a:ext cx="1418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b="1" dirty="0">
                  <a:solidFill>
                    <a:schemeClr val="bg1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TF_IDF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CF39F46C-4B5E-43D2-A769-C9BDF968BE91}"/>
                </a:ext>
              </a:extLst>
            </p:cNvPr>
            <p:cNvSpPr txBox="1"/>
            <p:nvPr/>
          </p:nvSpPr>
          <p:spPr>
            <a:xfrm>
              <a:off x="285718" y="2033367"/>
              <a:ext cx="23580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b="1" dirty="0">
                  <a:solidFill>
                    <a:schemeClr val="bg1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Count </a:t>
              </a:r>
              <a:r>
                <a:rPr lang="fr-FR" sz="1800" b="1" dirty="0" err="1">
                  <a:solidFill>
                    <a:schemeClr val="bg1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Vectorizer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8CBCDF12-E990-45E6-9FA4-F34DA5CEB8EF}"/>
              </a:ext>
            </a:extLst>
          </p:cNvPr>
          <p:cNvGrpSpPr/>
          <p:nvPr/>
        </p:nvGrpSpPr>
        <p:grpSpPr>
          <a:xfrm>
            <a:off x="150175" y="166398"/>
            <a:ext cx="2756270" cy="551442"/>
            <a:chOff x="150175" y="166398"/>
            <a:chExt cx="2756270" cy="551442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0D343010-7544-455B-9576-7A3256ADD151}"/>
                </a:ext>
              </a:extLst>
            </p:cNvPr>
            <p:cNvSpPr/>
            <p:nvPr/>
          </p:nvSpPr>
          <p:spPr>
            <a:xfrm>
              <a:off x="150175" y="167316"/>
              <a:ext cx="2136077" cy="55052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427E1642-38B7-450A-A090-9962D63CC358}"/>
                </a:ext>
              </a:extLst>
            </p:cNvPr>
            <p:cNvSpPr txBox="1"/>
            <p:nvPr/>
          </p:nvSpPr>
          <p:spPr>
            <a:xfrm>
              <a:off x="327886" y="166398"/>
              <a:ext cx="25785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Clustering</a:t>
              </a:r>
            </a:p>
          </p:txBody>
        </p:sp>
      </p:grpSp>
      <p:pic>
        <p:nvPicPr>
          <p:cNvPr id="28" name="Image 27">
            <a:extLst>
              <a:ext uri="{FF2B5EF4-FFF2-40B4-BE49-F238E27FC236}">
                <a16:creationId xmlns:a16="http://schemas.microsoft.com/office/drawing/2014/main" id="{A81E8FBA-B72F-4FAF-9D99-CDB93F0FB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1" y="3196079"/>
            <a:ext cx="1707490" cy="1485378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051FBBC4-0F4A-4008-AD3D-DD7BB5373264}"/>
              </a:ext>
            </a:extLst>
          </p:cNvPr>
          <p:cNvSpPr txBox="1"/>
          <p:nvPr/>
        </p:nvSpPr>
        <p:spPr>
          <a:xfrm>
            <a:off x="1803879" y="841318"/>
            <a:ext cx="218083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Répartition 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inégale</a:t>
            </a:r>
          </a:p>
          <a:p>
            <a:pPr algn="ctr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Cluster 6 : </a:t>
            </a:r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27 %</a:t>
            </a: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des descriptions.</a:t>
            </a:r>
            <a:endParaRPr lang="fr-F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4183C14-1807-444B-A0DE-67B236EFD0DB}"/>
              </a:ext>
            </a:extLst>
          </p:cNvPr>
          <p:cNvSpPr txBox="1"/>
          <p:nvPr/>
        </p:nvSpPr>
        <p:spPr>
          <a:xfrm>
            <a:off x="1803878" y="3938768"/>
            <a:ext cx="21808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Répartition</a:t>
            </a:r>
          </a:p>
          <a:p>
            <a:pPr algn="ctr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plus correcte</a:t>
            </a:r>
          </a:p>
          <a:p>
            <a:pPr algn="ctr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Cluster 1 : 16 % </a:t>
            </a:r>
          </a:p>
          <a:p>
            <a:pPr algn="ctr"/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des descriptions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14694F0-DA95-4FD0-941D-D3C10E38A34F}"/>
              </a:ext>
            </a:extLst>
          </p:cNvPr>
          <p:cNvSpPr txBox="1"/>
          <p:nvPr/>
        </p:nvSpPr>
        <p:spPr>
          <a:xfrm>
            <a:off x="7028039" y="825929"/>
            <a:ext cx="17304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Répartition 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inégale</a:t>
            </a:r>
          </a:p>
          <a:p>
            <a:pPr algn="ctr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Cluster 1 : </a:t>
            </a:r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33 %</a:t>
            </a: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des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desc</a:t>
            </a:r>
            <a:r>
              <a:rPr lang="fr-FR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riptions</a:t>
            </a:r>
            <a:r>
              <a:rPr lang="fr-F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r-F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22309C6-DDF2-4D17-B2CF-71EC685A1181}"/>
              </a:ext>
            </a:extLst>
          </p:cNvPr>
          <p:cNvSpPr txBox="1"/>
          <p:nvPr/>
        </p:nvSpPr>
        <p:spPr>
          <a:xfrm>
            <a:off x="-192292" y="4983244"/>
            <a:ext cx="21808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Chaque catégorie représente</a:t>
            </a:r>
            <a:endParaRPr lang="fr-F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14 %</a:t>
            </a: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des descriptions</a:t>
            </a:r>
            <a:endParaRPr lang="fr-F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C0CE974-5391-4584-85E5-0F826D675387}"/>
              </a:ext>
            </a:extLst>
          </p:cNvPr>
          <p:cNvSpPr txBox="1"/>
          <p:nvPr/>
        </p:nvSpPr>
        <p:spPr>
          <a:xfrm>
            <a:off x="6830561" y="3916569"/>
            <a:ext cx="21808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Répartition</a:t>
            </a:r>
          </a:p>
          <a:p>
            <a:pPr algn="ctr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plus correcte</a:t>
            </a:r>
          </a:p>
          <a:p>
            <a:pPr algn="ctr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Cluster 6 : 17 % </a:t>
            </a:r>
          </a:p>
          <a:p>
            <a:pPr algn="ctr"/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des descriptions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363EFFF-20D8-421A-8E63-91271019ED98}"/>
              </a:ext>
            </a:extLst>
          </p:cNvPr>
          <p:cNvSpPr txBox="1"/>
          <p:nvPr/>
        </p:nvSpPr>
        <p:spPr>
          <a:xfrm>
            <a:off x="1776018" y="2985152"/>
            <a:ext cx="218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ARI </a:t>
            </a: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= 0,33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AF5542D-041A-483F-A1B2-CE01A1BF7C1D}"/>
              </a:ext>
            </a:extLst>
          </p:cNvPr>
          <p:cNvSpPr txBox="1"/>
          <p:nvPr/>
        </p:nvSpPr>
        <p:spPr>
          <a:xfrm>
            <a:off x="6863688" y="3090446"/>
            <a:ext cx="218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ARI </a:t>
            </a: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= 0,37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3639E58-B224-4F03-8BA5-72B9D6F8428D}"/>
              </a:ext>
            </a:extLst>
          </p:cNvPr>
          <p:cNvSpPr txBox="1"/>
          <p:nvPr/>
        </p:nvSpPr>
        <p:spPr>
          <a:xfrm>
            <a:off x="1764141" y="6085934"/>
            <a:ext cx="218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ARI </a:t>
            </a: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= 0,48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570CA6F-D1E3-4C58-9CBA-9E8A07CD52D6}"/>
              </a:ext>
            </a:extLst>
          </p:cNvPr>
          <p:cNvSpPr txBox="1"/>
          <p:nvPr/>
        </p:nvSpPr>
        <p:spPr>
          <a:xfrm>
            <a:off x="6830560" y="6085934"/>
            <a:ext cx="218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ARI </a:t>
            </a: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= 0,43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55020BB-E832-44CB-BE4E-EB12EC981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713" y="813420"/>
            <a:ext cx="2975828" cy="295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B1553E9-5C77-45C3-A1FD-1BACD3E9E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843" y="869566"/>
            <a:ext cx="2942684" cy="291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DAEC912C-0480-487E-B7F0-CCE79DA78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439" y="3894908"/>
            <a:ext cx="3000375" cy="297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E365E32-767B-427C-93DB-CFD5DCE51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480" y="3860609"/>
            <a:ext cx="3007322" cy="298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379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7A32838-AB6A-42F7-B23A-1740745C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329AD59-A91B-4EBB-9A14-6D1970930804}"/>
              </a:ext>
            </a:extLst>
          </p:cNvPr>
          <p:cNvGrpSpPr/>
          <p:nvPr/>
        </p:nvGrpSpPr>
        <p:grpSpPr>
          <a:xfrm>
            <a:off x="150175" y="166398"/>
            <a:ext cx="2756270" cy="551442"/>
            <a:chOff x="150175" y="166398"/>
            <a:chExt cx="2756270" cy="551442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E9F3A578-7679-4EF1-BACB-989F0FEBBAB6}"/>
                </a:ext>
              </a:extLst>
            </p:cNvPr>
            <p:cNvSpPr/>
            <p:nvPr/>
          </p:nvSpPr>
          <p:spPr>
            <a:xfrm>
              <a:off x="150175" y="167316"/>
              <a:ext cx="2136077" cy="55052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3824E323-94FF-46FE-9788-15184C803567}"/>
                </a:ext>
              </a:extLst>
            </p:cNvPr>
            <p:cNvSpPr txBox="1"/>
            <p:nvPr/>
          </p:nvSpPr>
          <p:spPr>
            <a:xfrm>
              <a:off x="327886" y="166398"/>
              <a:ext cx="25785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Clustering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925620C-CB9C-46B3-B135-3C6E38B44B6B}"/>
              </a:ext>
            </a:extLst>
          </p:cNvPr>
          <p:cNvSpPr/>
          <p:nvPr/>
        </p:nvSpPr>
        <p:spPr>
          <a:xfrm>
            <a:off x="738231" y="848771"/>
            <a:ext cx="7659149" cy="5840458"/>
          </a:xfrm>
          <a:prstGeom prst="rect">
            <a:avLst/>
          </a:prstGeom>
          <a:solidFill>
            <a:srgbClr val="FFFFCC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DF425D-D37C-458B-9D4D-7884AD288C05}"/>
              </a:ext>
            </a:extLst>
          </p:cNvPr>
          <p:cNvSpPr txBox="1"/>
          <p:nvPr/>
        </p:nvSpPr>
        <p:spPr>
          <a:xfrm>
            <a:off x="894651" y="3509225"/>
            <a:ext cx="141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TF_IDF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F051EA-01F0-4BCE-89DA-A06AF63C28B7}"/>
              </a:ext>
            </a:extLst>
          </p:cNvPr>
          <p:cNvSpPr txBox="1"/>
          <p:nvPr/>
        </p:nvSpPr>
        <p:spPr>
          <a:xfrm>
            <a:off x="3113508" y="312713"/>
            <a:ext cx="1803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STEM</a:t>
            </a:r>
            <a:r>
              <a:rPr lang="fr-FR" sz="2000" i="1" strike="sngStrike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MING</a:t>
            </a:r>
            <a:r>
              <a:rPr lang="fr-FR" sz="1600" i="1" strike="sngStrike" dirty="0"/>
              <a:t> 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AD97325-C8EB-4922-843E-AB08808EA122}"/>
              </a:ext>
            </a:extLst>
          </p:cNvPr>
          <p:cNvSpPr txBox="1"/>
          <p:nvPr/>
        </p:nvSpPr>
        <p:spPr>
          <a:xfrm>
            <a:off x="5937376" y="353129"/>
            <a:ext cx="22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LEMMATISATION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C864DB0-3045-4E30-B3AA-26BADD6BC3EE}"/>
              </a:ext>
            </a:extLst>
          </p:cNvPr>
          <p:cNvSpPr/>
          <p:nvPr/>
        </p:nvSpPr>
        <p:spPr>
          <a:xfrm rot="20288969">
            <a:off x="6067550" y="206398"/>
            <a:ext cx="570045" cy="570045"/>
          </a:xfrm>
          <a:prstGeom prst="ellipse">
            <a:avLst/>
          </a:prstGeom>
          <a:solidFill>
            <a:srgbClr val="C3D3C6">
              <a:alpha val="30196"/>
            </a:srgbClr>
          </a:solidFill>
          <a:ln w="28575" cap="flat" cmpd="sng" algn="ctr">
            <a:solidFill>
              <a:srgbClr val="235C2E">
                <a:alpha val="27059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Larme 14">
            <a:extLst>
              <a:ext uri="{FF2B5EF4-FFF2-40B4-BE49-F238E27FC236}">
                <a16:creationId xmlns:a16="http://schemas.microsoft.com/office/drawing/2014/main" id="{4BD55ED1-F8FC-4707-8854-45F08A1CFA4D}"/>
              </a:ext>
            </a:extLst>
          </p:cNvPr>
          <p:cNvSpPr/>
          <p:nvPr/>
        </p:nvSpPr>
        <p:spPr>
          <a:xfrm rot="10442156">
            <a:off x="6247518" y="266004"/>
            <a:ext cx="98596" cy="57023"/>
          </a:xfrm>
          <a:prstGeom prst="teardrop">
            <a:avLst/>
          </a:prstGeom>
          <a:solidFill>
            <a:srgbClr val="C3D3C6"/>
          </a:solidFill>
          <a:ln>
            <a:solidFill>
              <a:srgbClr val="C3D3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EB3A8A9-8157-4755-BE3F-EF538397DF58}"/>
              </a:ext>
            </a:extLst>
          </p:cNvPr>
          <p:cNvSpPr/>
          <p:nvPr/>
        </p:nvSpPr>
        <p:spPr>
          <a:xfrm rot="16451518">
            <a:off x="5742893" y="224645"/>
            <a:ext cx="130623" cy="435866"/>
          </a:xfrm>
          <a:prstGeom prst="roundRect">
            <a:avLst/>
          </a:prstGeom>
          <a:solidFill>
            <a:srgbClr val="C3D3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2FF0BBF-A3D1-46C5-A6B4-076D2B45415A}"/>
              </a:ext>
            </a:extLst>
          </p:cNvPr>
          <p:cNvGrpSpPr/>
          <p:nvPr/>
        </p:nvGrpSpPr>
        <p:grpSpPr>
          <a:xfrm>
            <a:off x="8895317" y="1835015"/>
            <a:ext cx="993006" cy="338554"/>
            <a:chOff x="8734447" y="2569668"/>
            <a:chExt cx="993006" cy="33855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1DED739-9DB2-446C-9B04-AEF35EB3F172}"/>
                </a:ext>
              </a:extLst>
            </p:cNvPr>
            <p:cNvSpPr/>
            <p:nvPr/>
          </p:nvSpPr>
          <p:spPr>
            <a:xfrm>
              <a:off x="8768096" y="2639003"/>
              <a:ext cx="828910" cy="226503"/>
            </a:xfrm>
            <a:prstGeom prst="rect">
              <a:avLst/>
            </a:prstGeom>
            <a:solidFill>
              <a:srgbClr val="00B0F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D9A43396-F532-4600-BD54-5D9959666EEC}"/>
                </a:ext>
              </a:extLst>
            </p:cNvPr>
            <p:cNvSpPr txBox="1"/>
            <p:nvPr/>
          </p:nvSpPr>
          <p:spPr>
            <a:xfrm>
              <a:off x="8734447" y="2569668"/>
              <a:ext cx="993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Watches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4977C29-7D97-4627-A171-BD5AE521089E}"/>
              </a:ext>
            </a:extLst>
          </p:cNvPr>
          <p:cNvSpPr/>
          <p:nvPr/>
        </p:nvSpPr>
        <p:spPr>
          <a:xfrm>
            <a:off x="8895317" y="3884973"/>
            <a:ext cx="1528088" cy="268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67BC0C3-04F0-4353-9A25-0C66276AA259}"/>
              </a:ext>
            </a:extLst>
          </p:cNvPr>
          <p:cNvSpPr txBox="1"/>
          <p:nvPr/>
        </p:nvSpPr>
        <p:spPr>
          <a:xfrm>
            <a:off x="8895317" y="3842713"/>
            <a:ext cx="16305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Kitchen</a:t>
            </a: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fr-F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Dining</a:t>
            </a: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334A692-63A9-419E-BE13-7683CC07A6F7}"/>
              </a:ext>
            </a:extLst>
          </p:cNvPr>
          <p:cNvSpPr txBox="1"/>
          <p:nvPr/>
        </p:nvSpPr>
        <p:spPr>
          <a:xfrm>
            <a:off x="8826384" y="2202536"/>
            <a:ext cx="2255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>
                <a:latin typeface="Arial Rounded MT Bold" panose="020F0704030504030204" pitchFamily="34" charset="0"/>
                <a:cs typeface="Calibri" panose="020F0502020204030204" pitchFamily="34" charset="0"/>
              </a:rPr>
              <a:t>La catégorie Watches a été bien regroupée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8B94DB1-6534-41BA-9D49-4267F265B62C}"/>
              </a:ext>
            </a:extLst>
          </p:cNvPr>
          <p:cNvSpPr txBox="1"/>
          <p:nvPr/>
        </p:nvSpPr>
        <p:spPr>
          <a:xfrm>
            <a:off x="8826384" y="4223527"/>
            <a:ext cx="20157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>
                <a:latin typeface="Arial Rounded MT Bold" panose="020F0704030504030204" pitchFamily="34" charset="0"/>
                <a:cs typeface="Calibri" panose="020F0502020204030204" pitchFamily="34" charset="0"/>
              </a:rPr>
              <a:t>La catégorie </a:t>
            </a:r>
          </a:p>
          <a:p>
            <a:r>
              <a:rPr lang="fr-FR" sz="1600" dirty="0" err="1">
                <a:latin typeface="Arial Rounded MT Bold" panose="020F0704030504030204" pitchFamily="34" charset="0"/>
                <a:cs typeface="Calibri" panose="020F0502020204030204" pitchFamily="34" charset="0"/>
              </a:rPr>
              <a:t>Kitchen</a:t>
            </a:r>
            <a:r>
              <a:rPr lang="fr-FR" sz="1600" dirty="0">
                <a:latin typeface="Arial Rounded MT Bold" panose="020F0704030504030204" pitchFamily="34" charset="0"/>
                <a:cs typeface="Calibri" panose="020F0502020204030204" pitchFamily="34" charset="0"/>
              </a:rPr>
              <a:t> &amp; </a:t>
            </a:r>
            <a:r>
              <a:rPr lang="fr-FR" sz="1600" dirty="0" err="1">
                <a:latin typeface="Arial Rounded MT Bold" panose="020F0704030504030204" pitchFamily="34" charset="0"/>
                <a:cs typeface="Calibri" panose="020F0502020204030204" pitchFamily="34" charset="0"/>
              </a:rPr>
              <a:t>Dining</a:t>
            </a:r>
            <a:r>
              <a:rPr lang="fr-FR" sz="1600" dirty="0">
                <a:latin typeface="Arial Rounded MT Bold" panose="020F07040305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fr-FR" sz="1600" dirty="0">
                <a:latin typeface="Arial Rounded MT Bold" panose="020F0704030504030204" pitchFamily="34" charset="0"/>
                <a:cs typeface="Calibri" panose="020F0502020204030204" pitchFamily="34" charset="0"/>
              </a:rPr>
              <a:t>apparaît dans</a:t>
            </a:r>
          </a:p>
          <a:p>
            <a:r>
              <a:rPr lang="fr-FR" sz="1600" dirty="0">
                <a:latin typeface="Arial Rounded MT Bold" panose="020F0704030504030204" pitchFamily="34" charset="0"/>
                <a:cs typeface="Calibri" panose="020F0502020204030204" pitchFamily="34" charset="0"/>
              </a:rPr>
              <a:t> 6 clusters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F7592E2-E1F6-4F74-A595-5312B619CFD9}"/>
              </a:ext>
            </a:extLst>
          </p:cNvPr>
          <p:cNvGrpSpPr/>
          <p:nvPr/>
        </p:nvGrpSpPr>
        <p:grpSpPr>
          <a:xfrm>
            <a:off x="2889740" y="843386"/>
            <a:ext cx="2024218" cy="5872632"/>
            <a:chOff x="1987945" y="827832"/>
            <a:chExt cx="2024218" cy="5872632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EA2EEF2B-9337-4D68-BABE-EF0E3128B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7945" y="827832"/>
              <a:ext cx="2024218" cy="587263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BF033E-7A90-4E65-84B9-FFB40B1CD4E6}"/>
                </a:ext>
              </a:extLst>
            </p:cNvPr>
            <p:cNvSpPr/>
            <p:nvPr/>
          </p:nvSpPr>
          <p:spPr>
            <a:xfrm>
              <a:off x="3149829" y="2414029"/>
              <a:ext cx="524311" cy="226503"/>
            </a:xfrm>
            <a:prstGeom prst="rect">
              <a:avLst/>
            </a:prstGeom>
            <a:solidFill>
              <a:srgbClr val="00B0F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F109CD-2BF2-4097-B6D3-112051D40D97}"/>
                </a:ext>
              </a:extLst>
            </p:cNvPr>
            <p:cNvSpPr/>
            <p:nvPr/>
          </p:nvSpPr>
          <p:spPr>
            <a:xfrm>
              <a:off x="3168703" y="6104133"/>
              <a:ext cx="486561" cy="226503"/>
            </a:xfrm>
            <a:prstGeom prst="rect">
              <a:avLst/>
            </a:prstGeom>
            <a:solidFill>
              <a:srgbClr val="00B0F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719701B-FD0C-45C4-BE28-ADB5BF110DAE}"/>
                </a:ext>
              </a:extLst>
            </p:cNvPr>
            <p:cNvSpPr/>
            <p:nvPr/>
          </p:nvSpPr>
          <p:spPr>
            <a:xfrm>
              <a:off x="2751293" y="3481887"/>
              <a:ext cx="876647" cy="2330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0FC485-3E83-4B2C-8086-398595E41BF8}"/>
                </a:ext>
              </a:extLst>
            </p:cNvPr>
            <p:cNvSpPr/>
            <p:nvPr/>
          </p:nvSpPr>
          <p:spPr>
            <a:xfrm>
              <a:off x="2770584" y="4703895"/>
              <a:ext cx="876647" cy="2330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7F9E0D3-F23C-42A6-856C-F385ABE095CF}"/>
                </a:ext>
              </a:extLst>
            </p:cNvPr>
            <p:cNvSpPr/>
            <p:nvPr/>
          </p:nvSpPr>
          <p:spPr>
            <a:xfrm>
              <a:off x="2770583" y="5726803"/>
              <a:ext cx="876647" cy="2330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587014D-4306-4A74-9162-3D601925BE65}"/>
                </a:ext>
              </a:extLst>
            </p:cNvPr>
            <p:cNvSpPr/>
            <p:nvPr/>
          </p:nvSpPr>
          <p:spPr>
            <a:xfrm>
              <a:off x="2778856" y="2930870"/>
              <a:ext cx="876647" cy="2330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BFDEBD6-3ABE-4F79-BBF6-DFC6E6E72F2D}"/>
                </a:ext>
              </a:extLst>
            </p:cNvPr>
            <p:cNvSpPr/>
            <p:nvPr/>
          </p:nvSpPr>
          <p:spPr>
            <a:xfrm>
              <a:off x="2770582" y="6456154"/>
              <a:ext cx="876647" cy="2330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225189-A805-4505-892D-888FB0925A04}"/>
                </a:ext>
              </a:extLst>
            </p:cNvPr>
            <p:cNvSpPr/>
            <p:nvPr/>
          </p:nvSpPr>
          <p:spPr>
            <a:xfrm>
              <a:off x="2751293" y="1717684"/>
              <a:ext cx="876647" cy="2330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616CFC13-F58E-4335-8A25-22588E603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473" y="862049"/>
            <a:ext cx="2093547" cy="581907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A0D2314-FBB3-4693-88D8-96A6987BED19}"/>
              </a:ext>
            </a:extLst>
          </p:cNvPr>
          <p:cNvSpPr/>
          <p:nvPr/>
        </p:nvSpPr>
        <p:spPr>
          <a:xfrm>
            <a:off x="7006838" y="1906368"/>
            <a:ext cx="524311" cy="226503"/>
          </a:xfrm>
          <a:prstGeom prst="rect">
            <a:avLst/>
          </a:prstGeom>
          <a:solidFill>
            <a:srgbClr val="00B0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A6FCA-3079-4B88-ABA2-89A69F30C683}"/>
              </a:ext>
            </a:extLst>
          </p:cNvPr>
          <p:cNvSpPr/>
          <p:nvPr/>
        </p:nvSpPr>
        <p:spPr>
          <a:xfrm>
            <a:off x="7022761" y="3752733"/>
            <a:ext cx="524311" cy="226503"/>
          </a:xfrm>
          <a:prstGeom prst="rect">
            <a:avLst/>
          </a:prstGeom>
          <a:solidFill>
            <a:srgbClr val="00B0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B796A8-4928-4420-B0D3-A35314AF4763}"/>
              </a:ext>
            </a:extLst>
          </p:cNvPr>
          <p:cNvSpPr/>
          <p:nvPr/>
        </p:nvSpPr>
        <p:spPr>
          <a:xfrm>
            <a:off x="6654502" y="1017942"/>
            <a:ext cx="876647" cy="2330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A04A42D-8407-418E-89B1-0199F610C344}"/>
              </a:ext>
            </a:extLst>
          </p:cNvPr>
          <p:cNvSpPr/>
          <p:nvPr/>
        </p:nvSpPr>
        <p:spPr>
          <a:xfrm>
            <a:off x="6655165" y="2468217"/>
            <a:ext cx="876647" cy="22650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228C93-D698-474B-BE54-978C1E642B40}"/>
              </a:ext>
            </a:extLst>
          </p:cNvPr>
          <p:cNvSpPr/>
          <p:nvPr/>
        </p:nvSpPr>
        <p:spPr>
          <a:xfrm>
            <a:off x="6657659" y="5742357"/>
            <a:ext cx="876647" cy="43167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B08A19-2D40-4E03-A91F-A023482067F1}"/>
              </a:ext>
            </a:extLst>
          </p:cNvPr>
          <p:cNvSpPr/>
          <p:nvPr/>
        </p:nvSpPr>
        <p:spPr>
          <a:xfrm>
            <a:off x="6681706" y="4609235"/>
            <a:ext cx="876647" cy="2330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0A64F6F-880C-4710-90AD-D67DD129E30B}"/>
              </a:ext>
            </a:extLst>
          </p:cNvPr>
          <p:cNvSpPr/>
          <p:nvPr/>
        </p:nvSpPr>
        <p:spPr>
          <a:xfrm>
            <a:off x="7006837" y="4831051"/>
            <a:ext cx="524311" cy="226503"/>
          </a:xfrm>
          <a:prstGeom prst="rect">
            <a:avLst/>
          </a:prstGeom>
          <a:solidFill>
            <a:srgbClr val="00B0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E5FE70-8F7B-4F10-A052-9C3A6C13E61F}"/>
              </a:ext>
            </a:extLst>
          </p:cNvPr>
          <p:cNvSpPr/>
          <p:nvPr/>
        </p:nvSpPr>
        <p:spPr>
          <a:xfrm>
            <a:off x="6670425" y="3540966"/>
            <a:ext cx="876647" cy="2330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714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2AC157-213F-4C92-A981-800E23C5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68255C6-0AA1-46AD-8B40-555C7B2C7708}"/>
              </a:ext>
            </a:extLst>
          </p:cNvPr>
          <p:cNvGrpSpPr/>
          <p:nvPr/>
        </p:nvGrpSpPr>
        <p:grpSpPr>
          <a:xfrm>
            <a:off x="2099386" y="588432"/>
            <a:ext cx="6708706" cy="2421762"/>
            <a:chOff x="-655412" y="-210234"/>
            <a:chExt cx="3995023" cy="550524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561067F0-51D6-4A8F-B00A-E089CF8727D9}"/>
                </a:ext>
              </a:extLst>
            </p:cNvPr>
            <p:cNvSpPr/>
            <p:nvPr/>
          </p:nvSpPr>
          <p:spPr>
            <a:xfrm>
              <a:off x="-655412" y="-210234"/>
              <a:ext cx="3995023" cy="55052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F482940-C307-4580-95D2-758129FCF6A6}"/>
                </a:ext>
              </a:extLst>
            </p:cNvPr>
            <p:cNvSpPr txBox="1"/>
            <p:nvPr/>
          </p:nvSpPr>
          <p:spPr>
            <a:xfrm>
              <a:off x="150157" y="-210234"/>
              <a:ext cx="2578559" cy="524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Partie 1</a:t>
              </a:r>
            </a:p>
            <a:p>
              <a:pPr algn="ctr"/>
              <a:r>
                <a:rPr lang="fr-FR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NLP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107F6208-D6C2-4F19-96A2-3E525068F034}"/>
              </a:ext>
            </a:extLst>
          </p:cNvPr>
          <p:cNvSpPr txBox="1"/>
          <p:nvPr/>
        </p:nvSpPr>
        <p:spPr>
          <a:xfrm>
            <a:off x="2444621" y="3932884"/>
            <a:ext cx="71657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B. </a:t>
            </a:r>
            <a:r>
              <a:rPr lang="fr-FR" sz="4800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Text</a:t>
            </a:r>
            <a:r>
              <a:rPr lang="fr-FR" sz="4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fr-FR" sz="4800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embeddings</a:t>
            </a:r>
            <a:endParaRPr lang="fr-FR" sz="4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69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43AD35BE-FE58-44B0-B396-75DE2BD4337B}"/>
              </a:ext>
            </a:extLst>
          </p:cNvPr>
          <p:cNvCxnSpPr>
            <a:cxnSpLocks/>
          </p:cNvCxnSpPr>
          <p:nvPr/>
        </p:nvCxnSpPr>
        <p:spPr>
          <a:xfrm flipH="1">
            <a:off x="6365499" y="6212654"/>
            <a:ext cx="4178093" cy="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F78CC6ED-170D-40EC-BA0A-744BF692AB01}"/>
              </a:ext>
            </a:extLst>
          </p:cNvPr>
          <p:cNvCxnSpPr>
            <a:cxnSpLocks/>
          </p:cNvCxnSpPr>
          <p:nvPr/>
        </p:nvCxnSpPr>
        <p:spPr>
          <a:xfrm flipH="1">
            <a:off x="7930199" y="3951706"/>
            <a:ext cx="639010" cy="148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21969C3-ACDA-46BF-9FFF-7450229C286C}"/>
              </a:ext>
            </a:extLst>
          </p:cNvPr>
          <p:cNvSpPr/>
          <p:nvPr/>
        </p:nvSpPr>
        <p:spPr>
          <a:xfrm>
            <a:off x="1101302" y="2263004"/>
            <a:ext cx="2901584" cy="33785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B836397-5A79-49C5-96D5-4ED640F67917}"/>
              </a:ext>
            </a:extLst>
          </p:cNvPr>
          <p:cNvCxnSpPr>
            <a:cxnSpLocks/>
          </p:cNvCxnSpPr>
          <p:nvPr/>
        </p:nvCxnSpPr>
        <p:spPr>
          <a:xfrm flipH="1">
            <a:off x="905666" y="4145432"/>
            <a:ext cx="360000" cy="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AAE1C8-DC13-431A-95EE-0C0EA7DC2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14AB4D9-6116-408A-8740-E4A06D61854E}"/>
              </a:ext>
            </a:extLst>
          </p:cNvPr>
          <p:cNvGrpSpPr/>
          <p:nvPr/>
        </p:nvGrpSpPr>
        <p:grpSpPr>
          <a:xfrm>
            <a:off x="150174" y="141683"/>
            <a:ext cx="1444063" cy="609165"/>
            <a:chOff x="3422708" y="100203"/>
            <a:chExt cx="1444063" cy="609165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75A63CBC-6449-41F4-BD05-2C51CD752F41}"/>
                </a:ext>
              </a:extLst>
            </p:cNvPr>
            <p:cNvSpPr/>
            <p:nvPr/>
          </p:nvSpPr>
          <p:spPr>
            <a:xfrm>
              <a:off x="3422708" y="125835"/>
              <a:ext cx="1444063" cy="58353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63A304F-B19C-4701-B3EE-13590F9D1A28}"/>
                </a:ext>
              </a:extLst>
            </p:cNvPr>
            <p:cNvSpPr txBox="1"/>
            <p:nvPr/>
          </p:nvSpPr>
          <p:spPr>
            <a:xfrm>
              <a:off x="3523047" y="100203"/>
              <a:ext cx="12762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N L P</a:t>
              </a:r>
            </a:p>
          </p:txBody>
        </p:sp>
      </p:grpSp>
      <p:sp>
        <p:nvSpPr>
          <p:cNvPr id="10" name="Ellipse 9">
            <a:extLst>
              <a:ext uri="{FF2B5EF4-FFF2-40B4-BE49-F238E27FC236}">
                <a16:creationId xmlns:a16="http://schemas.microsoft.com/office/drawing/2014/main" id="{83E576AF-C0DF-486A-9CA5-E49875D6805F}"/>
              </a:ext>
            </a:extLst>
          </p:cNvPr>
          <p:cNvSpPr/>
          <p:nvPr/>
        </p:nvSpPr>
        <p:spPr>
          <a:xfrm>
            <a:off x="1713420" y="298185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BA383B0-01FA-4D2C-9BF4-8F1928574AD7}"/>
              </a:ext>
            </a:extLst>
          </p:cNvPr>
          <p:cNvSpPr txBox="1"/>
          <p:nvPr/>
        </p:nvSpPr>
        <p:spPr>
          <a:xfrm>
            <a:off x="1694576" y="247292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550E1E-91A9-4287-AE36-DB7BECF65CAA}"/>
              </a:ext>
            </a:extLst>
          </p:cNvPr>
          <p:cNvSpPr txBox="1"/>
          <p:nvPr/>
        </p:nvSpPr>
        <p:spPr>
          <a:xfrm>
            <a:off x="2118207" y="247292"/>
            <a:ext cx="4265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Pipelines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word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embeddings</a:t>
            </a:r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9" name="Graphique 18" descr="Base de données">
            <a:extLst>
              <a:ext uri="{FF2B5EF4-FFF2-40B4-BE49-F238E27FC236}">
                <a16:creationId xmlns:a16="http://schemas.microsoft.com/office/drawing/2014/main" id="{81EBF94F-45ED-455C-8456-469FC29C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695" y="3673441"/>
            <a:ext cx="914400" cy="914400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F6ED6B56-B7C9-4C4C-A684-36D4436AB904}"/>
              </a:ext>
            </a:extLst>
          </p:cNvPr>
          <p:cNvGrpSpPr/>
          <p:nvPr/>
        </p:nvGrpSpPr>
        <p:grpSpPr>
          <a:xfrm>
            <a:off x="2186901" y="1055824"/>
            <a:ext cx="556668" cy="556668"/>
            <a:chOff x="1982707" y="1501629"/>
            <a:chExt cx="1440000" cy="1440000"/>
          </a:xfrm>
        </p:grpSpPr>
        <p:pic>
          <p:nvPicPr>
            <p:cNvPr id="21" name="Graphique 20" descr="Outils">
              <a:extLst>
                <a:ext uri="{FF2B5EF4-FFF2-40B4-BE49-F238E27FC236}">
                  <a16:creationId xmlns:a16="http://schemas.microsoft.com/office/drawing/2014/main" id="{23A309C8-023E-416E-9C01-482ABBD42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58037" y="1757494"/>
              <a:ext cx="914400" cy="914400"/>
            </a:xfrm>
            <a:prstGeom prst="rect">
              <a:avLst/>
            </a:prstGeom>
          </p:spPr>
        </p:pic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52E41B26-4C33-44E5-8D9C-0E37D34CEB92}"/>
                </a:ext>
              </a:extLst>
            </p:cNvPr>
            <p:cNvSpPr/>
            <p:nvPr/>
          </p:nvSpPr>
          <p:spPr>
            <a:xfrm>
              <a:off x="1982707" y="1501629"/>
              <a:ext cx="1440000" cy="1440000"/>
            </a:xfrm>
            <a:prstGeom prst="ellipse">
              <a:avLst/>
            </a:prstGeom>
            <a:noFill/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8A3757DD-5594-4917-AF34-28295A8A0ED3}"/>
              </a:ext>
            </a:extLst>
          </p:cNvPr>
          <p:cNvSpPr txBox="1"/>
          <p:nvPr/>
        </p:nvSpPr>
        <p:spPr>
          <a:xfrm>
            <a:off x="1540106" y="1628726"/>
            <a:ext cx="2107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PREPROCESSING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C9D9E89-CF6C-4A88-BC0D-37C0708BF2E4}"/>
              </a:ext>
            </a:extLst>
          </p:cNvPr>
          <p:cNvSpPr txBox="1"/>
          <p:nvPr/>
        </p:nvSpPr>
        <p:spPr>
          <a:xfrm>
            <a:off x="190493" y="3429000"/>
            <a:ext cx="115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DATA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C9EAECE-E858-48DB-9E10-0C831FA5D3EF}"/>
              </a:ext>
            </a:extLst>
          </p:cNvPr>
          <p:cNvSpPr txBox="1"/>
          <p:nvPr/>
        </p:nvSpPr>
        <p:spPr>
          <a:xfrm>
            <a:off x="1796231" y="4540127"/>
            <a:ext cx="222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Aucun </a:t>
            </a:r>
          </a:p>
          <a:p>
            <a:pPr algn="ctr"/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Nettoyage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B9ABA2B-F91E-46FC-9347-5B01FA8C10FF}"/>
              </a:ext>
            </a:extLst>
          </p:cNvPr>
          <p:cNvGrpSpPr/>
          <p:nvPr/>
        </p:nvGrpSpPr>
        <p:grpSpPr>
          <a:xfrm>
            <a:off x="7564489" y="962299"/>
            <a:ext cx="1647589" cy="979532"/>
            <a:chOff x="8187110" y="1002338"/>
            <a:chExt cx="1647589" cy="979532"/>
          </a:xfrm>
        </p:grpSpPr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67C60084-79C0-47BB-A908-34C3B128DBBA}"/>
                </a:ext>
              </a:extLst>
            </p:cNvPr>
            <p:cNvGrpSpPr/>
            <p:nvPr/>
          </p:nvGrpSpPr>
          <p:grpSpPr>
            <a:xfrm>
              <a:off x="8616393" y="1002338"/>
              <a:ext cx="605020" cy="605020"/>
              <a:chOff x="7896895" y="1501629"/>
              <a:chExt cx="1440000" cy="1440000"/>
            </a:xfrm>
          </p:grpSpPr>
          <p:pic>
            <p:nvPicPr>
              <p:cNvPr id="40" name="Graphique 39" descr="Ampoule et engrenage">
                <a:extLst>
                  <a:ext uri="{FF2B5EF4-FFF2-40B4-BE49-F238E27FC236}">
                    <a16:creationId xmlns:a16="http://schemas.microsoft.com/office/drawing/2014/main" id="{59508E3D-8FB7-426A-8BF7-7FEFA06C5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9662" y="175749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D1F61184-5227-45F6-B98F-234A215BF9A9}"/>
                  </a:ext>
                </a:extLst>
              </p:cNvPr>
              <p:cNvSpPr/>
              <p:nvPr/>
            </p:nvSpPr>
            <p:spPr>
              <a:xfrm>
                <a:off x="7896895" y="1501629"/>
                <a:ext cx="1440000" cy="1440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818E2A56-D350-43E2-876E-B62976131271}"/>
                </a:ext>
              </a:extLst>
            </p:cNvPr>
            <p:cNvSpPr txBox="1"/>
            <p:nvPr/>
          </p:nvSpPr>
          <p:spPr>
            <a:xfrm>
              <a:off x="8187110" y="1643316"/>
              <a:ext cx="1647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accent6">
                      <a:lumMod val="75000"/>
                    </a:schemeClr>
                  </a:solidFill>
                  <a:latin typeface="Arial Rounded MT Bold" panose="020F0704030504030204" pitchFamily="34" charset="0"/>
                </a:rPr>
                <a:t>MODELLING</a:t>
              </a:r>
            </a:p>
          </p:txBody>
        </p:sp>
      </p:grp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40C6CAA-7D83-40DC-B9E4-ED53288CE58C}"/>
              </a:ext>
            </a:extLst>
          </p:cNvPr>
          <p:cNvCxnSpPr>
            <a:cxnSpLocks/>
          </p:cNvCxnSpPr>
          <p:nvPr/>
        </p:nvCxnSpPr>
        <p:spPr>
          <a:xfrm flipH="1" flipV="1">
            <a:off x="6089965" y="2490473"/>
            <a:ext cx="1635366" cy="116025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C5AB3ED-2B31-47CA-B4D8-20DA8BFDD73C}"/>
              </a:ext>
            </a:extLst>
          </p:cNvPr>
          <p:cNvCxnSpPr>
            <a:cxnSpLocks/>
            <a:endCxn id="30" idx="3"/>
          </p:cNvCxnSpPr>
          <p:nvPr/>
        </p:nvCxnSpPr>
        <p:spPr>
          <a:xfrm flipH="1" flipV="1">
            <a:off x="6215943" y="3013730"/>
            <a:ext cx="1297000" cy="721474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E74EB606-0E78-433D-8935-4197FFEBB17C}"/>
              </a:ext>
            </a:extLst>
          </p:cNvPr>
          <p:cNvGrpSpPr/>
          <p:nvPr/>
        </p:nvGrpSpPr>
        <p:grpSpPr>
          <a:xfrm>
            <a:off x="4918053" y="1003685"/>
            <a:ext cx="584464" cy="584464"/>
            <a:chOff x="4494805" y="1573133"/>
            <a:chExt cx="1440000" cy="1440000"/>
          </a:xfrm>
        </p:grpSpPr>
        <p:pic>
          <p:nvPicPr>
            <p:cNvPr id="26" name="Graphique 25" descr="Engrenage">
              <a:extLst>
                <a:ext uri="{FF2B5EF4-FFF2-40B4-BE49-F238E27FC236}">
                  <a16:creationId xmlns:a16="http://schemas.microsoft.com/office/drawing/2014/main" id="{1C857FB4-BC8D-4BCE-A44E-D1109F23E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78395" y="1830259"/>
              <a:ext cx="914400" cy="914400"/>
            </a:xfrm>
            <a:prstGeom prst="rect">
              <a:avLst/>
            </a:prstGeom>
          </p:spPr>
        </p:pic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A3DB1C54-F2E4-48A6-B09F-B1991B8C1E3D}"/>
                </a:ext>
              </a:extLst>
            </p:cNvPr>
            <p:cNvSpPr/>
            <p:nvPr/>
          </p:nvSpPr>
          <p:spPr>
            <a:xfrm>
              <a:off x="4494805" y="1573133"/>
              <a:ext cx="1440000" cy="1440000"/>
            </a:xfrm>
            <a:prstGeom prst="ellipse">
              <a:avLst/>
            </a:prstGeom>
            <a:noFill/>
            <a:ln w="952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7A6339C1-0371-4F50-8814-48014FFD7C4D}"/>
              </a:ext>
            </a:extLst>
          </p:cNvPr>
          <p:cNvSpPr txBox="1"/>
          <p:nvPr/>
        </p:nvSpPr>
        <p:spPr>
          <a:xfrm>
            <a:off x="4004014" y="1628946"/>
            <a:ext cx="2621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FEATURE EXTRACTION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46D59A1-E427-4F78-BA65-C64BC7A405A4}"/>
              </a:ext>
            </a:extLst>
          </p:cNvPr>
          <p:cNvSpPr txBox="1"/>
          <p:nvPr/>
        </p:nvSpPr>
        <p:spPr>
          <a:xfrm>
            <a:off x="2065190" y="2805231"/>
            <a:ext cx="144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Nettoyage</a:t>
            </a:r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3FABB2DA-DA36-4157-AAEE-8A5D42948C78}"/>
              </a:ext>
            </a:extLst>
          </p:cNvPr>
          <p:cNvCxnSpPr>
            <a:cxnSpLocks/>
          </p:cNvCxnSpPr>
          <p:nvPr/>
        </p:nvCxnSpPr>
        <p:spPr>
          <a:xfrm flipV="1">
            <a:off x="1229314" y="3124686"/>
            <a:ext cx="905153" cy="1020746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C237B4EF-2F42-40E4-9DEC-F61EF1E299A8}"/>
              </a:ext>
            </a:extLst>
          </p:cNvPr>
          <p:cNvCxnSpPr>
            <a:cxnSpLocks/>
          </p:cNvCxnSpPr>
          <p:nvPr/>
        </p:nvCxnSpPr>
        <p:spPr>
          <a:xfrm>
            <a:off x="1229314" y="4145432"/>
            <a:ext cx="1059169" cy="751006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e 46">
            <a:extLst>
              <a:ext uri="{FF2B5EF4-FFF2-40B4-BE49-F238E27FC236}">
                <a16:creationId xmlns:a16="http://schemas.microsoft.com/office/drawing/2014/main" id="{E586A437-7E94-4A9C-8545-81CCD8D7D4EB}"/>
              </a:ext>
            </a:extLst>
          </p:cNvPr>
          <p:cNvSpPr/>
          <p:nvPr/>
        </p:nvSpPr>
        <p:spPr>
          <a:xfrm>
            <a:off x="1625764" y="3393305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61704E4-8ED0-45F2-9E27-4A0A564880DE}"/>
              </a:ext>
            </a:extLst>
          </p:cNvPr>
          <p:cNvSpPr txBox="1"/>
          <p:nvPr/>
        </p:nvSpPr>
        <p:spPr>
          <a:xfrm>
            <a:off x="1606920" y="3342412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A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E9631E09-45BE-4465-9317-0894EFE74E80}"/>
              </a:ext>
            </a:extLst>
          </p:cNvPr>
          <p:cNvSpPr/>
          <p:nvPr/>
        </p:nvSpPr>
        <p:spPr>
          <a:xfrm>
            <a:off x="1628466" y="4391804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2D1D148-7DF1-44CE-AFE9-4019C686FCED}"/>
              </a:ext>
            </a:extLst>
          </p:cNvPr>
          <p:cNvSpPr txBox="1"/>
          <p:nvPr/>
        </p:nvSpPr>
        <p:spPr>
          <a:xfrm>
            <a:off x="1612544" y="4331248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B</a:t>
            </a:r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053C4C0D-25DC-46D8-8F31-594A150CC6B8}"/>
              </a:ext>
            </a:extLst>
          </p:cNvPr>
          <p:cNvCxnSpPr>
            <a:cxnSpLocks/>
          </p:cNvCxnSpPr>
          <p:nvPr/>
        </p:nvCxnSpPr>
        <p:spPr>
          <a:xfrm flipV="1">
            <a:off x="3585782" y="2512556"/>
            <a:ext cx="695360" cy="48318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A66D94F-C413-40CB-8EE5-B8CA57A3ACFA}"/>
              </a:ext>
            </a:extLst>
          </p:cNvPr>
          <p:cNvSpPr/>
          <p:nvPr/>
        </p:nvSpPr>
        <p:spPr>
          <a:xfrm>
            <a:off x="4148921" y="2263005"/>
            <a:ext cx="2070704" cy="4743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2F017D9-F61C-4012-91C0-64169237CE50}"/>
              </a:ext>
            </a:extLst>
          </p:cNvPr>
          <p:cNvSpPr txBox="1"/>
          <p:nvPr/>
        </p:nvSpPr>
        <p:spPr>
          <a:xfrm>
            <a:off x="4623554" y="2321196"/>
            <a:ext cx="11714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Doc2Vec</a:t>
            </a:r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225499DB-5B53-4A3A-BC4B-1A42AFC3AAA6}"/>
              </a:ext>
            </a:extLst>
          </p:cNvPr>
          <p:cNvCxnSpPr>
            <a:cxnSpLocks/>
          </p:cNvCxnSpPr>
          <p:nvPr/>
        </p:nvCxnSpPr>
        <p:spPr>
          <a:xfrm>
            <a:off x="3578759" y="2989897"/>
            <a:ext cx="794144" cy="74404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58EC6B5-E35C-4C09-8486-342E81EE8DCF}"/>
              </a:ext>
            </a:extLst>
          </p:cNvPr>
          <p:cNvSpPr/>
          <p:nvPr/>
        </p:nvSpPr>
        <p:spPr>
          <a:xfrm>
            <a:off x="4145239" y="2776130"/>
            <a:ext cx="2070704" cy="47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CE0C1BD-7FFB-44AF-9CD0-8C304DEA8F1A}"/>
              </a:ext>
            </a:extLst>
          </p:cNvPr>
          <p:cNvSpPr txBox="1"/>
          <p:nvPr/>
        </p:nvSpPr>
        <p:spPr>
          <a:xfrm>
            <a:off x="4776444" y="2850776"/>
            <a:ext cx="1030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BERT</a:t>
            </a:r>
          </a:p>
        </p:txBody>
      </p: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C6B00E8D-A70C-4950-B3D7-6A51029444B4}"/>
              </a:ext>
            </a:extLst>
          </p:cNvPr>
          <p:cNvCxnSpPr>
            <a:cxnSpLocks/>
          </p:cNvCxnSpPr>
          <p:nvPr/>
        </p:nvCxnSpPr>
        <p:spPr>
          <a:xfrm flipH="1">
            <a:off x="6066064" y="4481335"/>
            <a:ext cx="1635366" cy="116025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60BE5810-45CC-488A-B60B-42162A84BADD}"/>
              </a:ext>
            </a:extLst>
          </p:cNvPr>
          <p:cNvCxnSpPr>
            <a:cxnSpLocks/>
          </p:cNvCxnSpPr>
          <p:nvPr/>
        </p:nvCxnSpPr>
        <p:spPr>
          <a:xfrm flipH="1">
            <a:off x="6152625" y="4251540"/>
            <a:ext cx="1297000" cy="644898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35093859-90B8-44DE-A7F5-999C3FC2353C}"/>
              </a:ext>
            </a:extLst>
          </p:cNvPr>
          <p:cNvSpPr txBox="1"/>
          <p:nvPr/>
        </p:nvSpPr>
        <p:spPr>
          <a:xfrm>
            <a:off x="10007096" y="3735204"/>
            <a:ext cx="920144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 (ARI)</a:t>
            </a:r>
          </a:p>
        </p:txBody>
      </p:sp>
      <p:sp>
        <p:nvSpPr>
          <p:cNvPr id="62" name="Larme 61">
            <a:extLst>
              <a:ext uri="{FF2B5EF4-FFF2-40B4-BE49-F238E27FC236}">
                <a16:creationId xmlns:a16="http://schemas.microsoft.com/office/drawing/2014/main" id="{1EBB9207-7449-4271-B4AF-0ADA8053132B}"/>
              </a:ext>
            </a:extLst>
          </p:cNvPr>
          <p:cNvSpPr/>
          <p:nvPr/>
        </p:nvSpPr>
        <p:spPr>
          <a:xfrm rot="2212994">
            <a:off x="8514307" y="3406370"/>
            <a:ext cx="1261715" cy="1181595"/>
          </a:xfrm>
          <a:prstGeom prst="teardrop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B287449C-DDD6-46C0-B95E-61B1AA6D0600}"/>
              </a:ext>
            </a:extLst>
          </p:cNvPr>
          <p:cNvSpPr txBox="1"/>
          <p:nvPr/>
        </p:nvSpPr>
        <p:spPr>
          <a:xfrm>
            <a:off x="8469769" y="3779769"/>
            <a:ext cx="1553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CLUSTERING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4BE55B40-7982-4459-BB95-0719819B6A5D}"/>
              </a:ext>
            </a:extLst>
          </p:cNvPr>
          <p:cNvSpPr txBox="1"/>
          <p:nvPr/>
        </p:nvSpPr>
        <p:spPr>
          <a:xfrm>
            <a:off x="8465643" y="4677650"/>
            <a:ext cx="155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348A45"/>
                </a:solidFill>
                <a:latin typeface="Arial Rounded MT Bold" panose="020F0704030504030204" pitchFamily="34" charset="0"/>
              </a:rPr>
              <a:t>K-</a:t>
            </a:r>
            <a:r>
              <a:rPr lang="fr-FR" b="1" dirty="0" err="1">
                <a:solidFill>
                  <a:srgbClr val="348A45"/>
                </a:solidFill>
                <a:latin typeface="Arial Rounded MT Bold" panose="020F0704030504030204" pitchFamily="34" charset="0"/>
              </a:rPr>
              <a:t>means</a:t>
            </a:r>
            <a:endParaRPr lang="fr-FR" b="1" dirty="0">
              <a:solidFill>
                <a:srgbClr val="348A4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D9D7B4B6-5DB8-40D7-A8D5-78C88E500D96}"/>
              </a:ext>
            </a:extLst>
          </p:cNvPr>
          <p:cNvSpPr txBox="1"/>
          <p:nvPr/>
        </p:nvSpPr>
        <p:spPr>
          <a:xfrm>
            <a:off x="7080159" y="4661900"/>
            <a:ext cx="155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T-</a:t>
            </a:r>
            <a:r>
              <a:rPr lang="fr-F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sne</a:t>
            </a:r>
            <a:endParaRPr lang="fr-FR" b="1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D28123EB-BEE8-45D8-9344-2EF1E766FC46}"/>
              </a:ext>
            </a:extLst>
          </p:cNvPr>
          <p:cNvSpPr txBox="1"/>
          <p:nvPr/>
        </p:nvSpPr>
        <p:spPr>
          <a:xfrm>
            <a:off x="6991992" y="2413123"/>
            <a:ext cx="1553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Réduction dimension</a:t>
            </a: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F99944E8-A322-4779-A799-AAFE6EE28587}"/>
              </a:ext>
            </a:extLst>
          </p:cNvPr>
          <p:cNvGrpSpPr/>
          <p:nvPr/>
        </p:nvGrpSpPr>
        <p:grpSpPr>
          <a:xfrm>
            <a:off x="9373724" y="984833"/>
            <a:ext cx="1660795" cy="970036"/>
            <a:chOff x="10133623" y="859093"/>
            <a:chExt cx="1660795" cy="970036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8ED0595F-9C1C-4843-A9DF-9AF497109495}"/>
                </a:ext>
              </a:extLst>
            </p:cNvPr>
            <p:cNvSpPr/>
            <p:nvPr/>
          </p:nvSpPr>
          <p:spPr>
            <a:xfrm>
              <a:off x="10620934" y="859093"/>
              <a:ext cx="605020" cy="60502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8" name="Graphique 77" descr="Cible">
              <a:extLst>
                <a:ext uri="{FF2B5EF4-FFF2-40B4-BE49-F238E27FC236}">
                  <a16:creationId xmlns:a16="http://schemas.microsoft.com/office/drawing/2014/main" id="{0F56444E-497D-4587-9F08-E5A129114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10989" y="949148"/>
              <a:ext cx="424911" cy="424911"/>
            </a:xfrm>
            <a:prstGeom prst="rect">
              <a:avLst/>
            </a:prstGeom>
          </p:spPr>
        </p:pic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8F6915CA-8851-42EF-AEBE-394481B36085}"/>
                </a:ext>
              </a:extLst>
            </p:cNvPr>
            <p:cNvSpPr txBox="1"/>
            <p:nvPr/>
          </p:nvSpPr>
          <p:spPr>
            <a:xfrm>
              <a:off x="10133623" y="1490575"/>
              <a:ext cx="166079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</a:rPr>
                <a:t>EVALUATION</a:t>
              </a:r>
            </a:p>
          </p:txBody>
        </p:sp>
      </p:grp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53F29A3D-16BE-4301-B4A8-2F6B6C449666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3578759" y="2989897"/>
            <a:ext cx="558293" cy="564587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EC08D726-43C0-4E3F-ABC0-CA1DD78CF12C}"/>
              </a:ext>
            </a:extLst>
          </p:cNvPr>
          <p:cNvCxnSpPr>
            <a:cxnSpLocks/>
          </p:cNvCxnSpPr>
          <p:nvPr/>
        </p:nvCxnSpPr>
        <p:spPr>
          <a:xfrm flipV="1">
            <a:off x="3560176" y="4374109"/>
            <a:ext cx="695360" cy="48318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1086E37E-E639-4480-AB19-AF9DAEB746ED}"/>
              </a:ext>
            </a:extLst>
          </p:cNvPr>
          <p:cNvCxnSpPr>
            <a:cxnSpLocks/>
          </p:cNvCxnSpPr>
          <p:nvPr/>
        </p:nvCxnSpPr>
        <p:spPr>
          <a:xfrm>
            <a:off x="3553153" y="4851450"/>
            <a:ext cx="794144" cy="74404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5B79D33-D1CC-4299-860C-25849423B9BC}"/>
              </a:ext>
            </a:extLst>
          </p:cNvPr>
          <p:cNvSpPr/>
          <p:nvPr/>
        </p:nvSpPr>
        <p:spPr>
          <a:xfrm>
            <a:off x="4119633" y="4637683"/>
            <a:ext cx="2070704" cy="47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C4E054FC-46CB-49D3-B91E-1D2DE64539C9}"/>
              </a:ext>
            </a:extLst>
          </p:cNvPr>
          <p:cNvSpPr txBox="1"/>
          <p:nvPr/>
        </p:nvSpPr>
        <p:spPr>
          <a:xfrm>
            <a:off x="4750838" y="4712329"/>
            <a:ext cx="1030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BERT</a:t>
            </a:r>
          </a:p>
        </p:txBody>
      </p: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71AC9984-26A8-4E0E-B890-D2F76C3B876A}"/>
              </a:ext>
            </a:extLst>
          </p:cNvPr>
          <p:cNvCxnSpPr>
            <a:cxnSpLocks/>
            <a:endCxn id="109" idx="1"/>
          </p:cNvCxnSpPr>
          <p:nvPr/>
        </p:nvCxnSpPr>
        <p:spPr>
          <a:xfrm>
            <a:off x="3553153" y="4851450"/>
            <a:ext cx="558293" cy="564587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8AEB16-F7C8-47BC-A934-2ACEE6F71174}"/>
              </a:ext>
            </a:extLst>
          </p:cNvPr>
          <p:cNvSpPr/>
          <p:nvPr/>
        </p:nvSpPr>
        <p:spPr>
          <a:xfrm>
            <a:off x="4111446" y="5178437"/>
            <a:ext cx="2070704" cy="47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DACB97A9-7D62-4E62-A3C5-DE8BA73657CC}"/>
              </a:ext>
            </a:extLst>
          </p:cNvPr>
          <p:cNvSpPr txBox="1"/>
          <p:nvPr/>
        </p:nvSpPr>
        <p:spPr>
          <a:xfrm>
            <a:off x="4810323" y="5218754"/>
            <a:ext cx="1030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USE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358386E-EC92-4F45-9B48-72A4020D79E6}"/>
              </a:ext>
            </a:extLst>
          </p:cNvPr>
          <p:cNvSpPr/>
          <p:nvPr/>
        </p:nvSpPr>
        <p:spPr>
          <a:xfrm>
            <a:off x="3862874" y="5968646"/>
            <a:ext cx="2661910" cy="47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1B7030F7-091C-426B-91AD-C4E27BB4D84F}"/>
              </a:ext>
            </a:extLst>
          </p:cNvPr>
          <p:cNvSpPr txBox="1"/>
          <p:nvPr/>
        </p:nvSpPr>
        <p:spPr>
          <a:xfrm>
            <a:off x="3978689" y="6036969"/>
            <a:ext cx="26619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ZERO-SHOT-LEARNING</a:t>
            </a:r>
          </a:p>
        </p:txBody>
      </p:sp>
      <p:sp>
        <p:nvSpPr>
          <p:cNvPr id="44" name="Signe Plus 43">
            <a:extLst>
              <a:ext uri="{FF2B5EF4-FFF2-40B4-BE49-F238E27FC236}">
                <a16:creationId xmlns:a16="http://schemas.microsoft.com/office/drawing/2014/main" id="{DD6B223A-3BF0-4881-9E84-D7772F5DAF92}"/>
              </a:ext>
            </a:extLst>
          </p:cNvPr>
          <p:cNvSpPr/>
          <p:nvPr/>
        </p:nvSpPr>
        <p:spPr>
          <a:xfrm>
            <a:off x="3319224" y="6002463"/>
            <a:ext cx="382555" cy="40756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E850249B-894C-4FB6-A3B6-E3F227FBAD56}"/>
              </a:ext>
            </a:extLst>
          </p:cNvPr>
          <p:cNvCxnSpPr>
            <a:cxnSpLocks/>
          </p:cNvCxnSpPr>
          <p:nvPr/>
        </p:nvCxnSpPr>
        <p:spPr>
          <a:xfrm flipH="1" flipV="1">
            <a:off x="10524693" y="4127432"/>
            <a:ext cx="1" cy="208800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4CAD2C36-E120-4EF9-9C23-C2BE9CD2D563}"/>
              </a:ext>
            </a:extLst>
          </p:cNvPr>
          <p:cNvCxnSpPr>
            <a:cxnSpLocks/>
          </p:cNvCxnSpPr>
          <p:nvPr/>
        </p:nvCxnSpPr>
        <p:spPr>
          <a:xfrm flipH="1" flipV="1">
            <a:off x="5976058" y="3558460"/>
            <a:ext cx="1494284" cy="352429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A451041E-457C-4E44-8192-5E5EA5FBAEEB}"/>
              </a:ext>
            </a:extLst>
          </p:cNvPr>
          <p:cNvSpPr/>
          <p:nvPr/>
        </p:nvSpPr>
        <p:spPr>
          <a:xfrm>
            <a:off x="4137052" y="3316884"/>
            <a:ext cx="2070704" cy="47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0127325E-E971-4D17-8191-3AF0E9545F42}"/>
              </a:ext>
            </a:extLst>
          </p:cNvPr>
          <p:cNvSpPr txBox="1"/>
          <p:nvPr/>
        </p:nvSpPr>
        <p:spPr>
          <a:xfrm>
            <a:off x="4835929" y="3357201"/>
            <a:ext cx="1030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USE</a:t>
            </a:r>
          </a:p>
        </p:txBody>
      </p: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BBEFA608-0F22-4534-8A91-78FC905188AF}"/>
              </a:ext>
            </a:extLst>
          </p:cNvPr>
          <p:cNvCxnSpPr>
            <a:cxnSpLocks/>
          </p:cNvCxnSpPr>
          <p:nvPr/>
        </p:nvCxnSpPr>
        <p:spPr>
          <a:xfrm flipH="1">
            <a:off x="5958912" y="4050213"/>
            <a:ext cx="1450945" cy="382737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B0E3017-6676-49C8-BCF8-5F3ED6EB2B11}"/>
              </a:ext>
            </a:extLst>
          </p:cNvPr>
          <p:cNvSpPr/>
          <p:nvPr/>
        </p:nvSpPr>
        <p:spPr>
          <a:xfrm>
            <a:off x="4123315" y="4124558"/>
            <a:ext cx="2070704" cy="4743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8417BC55-8718-447B-9586-266913987515}"/>
              </a:ext>
            </a:extLst>
          </p:cNvPr>
          <p:cNvSpPr txBox="1"/>
          <p:nvPr/>
        </p:nvSpPr>
        <p:spPr>
          <a:xfrm>
            <a:off x="4597948" y="4182749"/>
            <a:ext cx="11714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Doc2Vec</a:t>
            </a:r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15A6B332-0C2F-444B-A041-CE18B5EC68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4885" y="3220411"/>
            <a:ext cx="1594853" cy="1432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8" name="Image 117">
            <a:extLst>
              <a:ext uri="{FF2B5EF4-FFF2-40B4-BE49-F238E27FC236}">
                <a16:creationId xmlns:a16="http://schemas.microsoft.com/office/drawing/2014/main" id="{50AE6ED3-AF85-4762-A54E-E1761FCCAF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97267" y="5024040"/>
            <a:ext cx="1143427" cy="1081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4870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C810CD86-8B83-4B08-8094-1B7CE5D0C251}"/>
              </a:ext>
            </a:extLst>
          </p:cNvPr>
          <p:cNvSpPr/>
          <p:nvPr/>
        </p:nvSpPr>
        <p:spPr>
          <a:xfrm>
            <a:off x="4659024" y="1919134"/>
            <a:ext cx="2551723" cy="36648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183A39AD-0AEB-493C-AB82-29D00C372EF6}"/>
              </a:ext>
            </a:extLst>
          </p:cNvPr>
          <p:cNvCxnSpPr>
            <a:cxnSpLocks/>
          </p:cNvCxnSpPr>
          <p:nvPr/>
        </p:nvCxnSpPr>
        <p:spPr>
          <a:xfrm>
            <a:off x="6680059" y="2551891"/>
            <a:ext cx="1605486" cy="510916"/>
          </a:xfrm>
          <a:prstGeom prst="line">
            <a:avLst/>
          </a:prstGeom>
          <a:ln w="28575">
            <a:solidFill>
              <a:srgbClr val="794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695CD9F0-FE79-451C-8C2E-EDE5FE8ADD28}"/>
              </a:ext>
            </a:extLst>
          </p:cNvPr>
          <p:cNvCxnSpPr>
            <a:cxnSpLocks/>
          </p:cNvCxnSpPr>
          <p:nvPr/>
        </p:nvCxnSpPr>
        <p:spPr>
          <a:xfrm flipV="1">
            <a:off x="6844300" y="4159691"/>
            <a:ext cx="1693416" cy="737987"/>
          </a:xfrm>
          <a:prstGeom prst="line">
            <a:avLst/>
          </a:prstGeom>
          <a:ln w="28575">
            <a:solidFill>
              <a:srgbClr val="794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4FC51E6A-4528-4863-AB8B-FDD578757469}"/>
              </a:ext>
            </a:extLst>
          </p:cNvPr>
          <p:cNvCxnSpPr>
            <a:cxnSpLocks/>
          </p:cNvCxnSpPr>
          <p:nvPr/>
        </p:nvCxnSpPr>
        <p:spPr>
          <a:xfrm>
            <a:off x="6851860" y="4880636"/>
            <a:ext cx="1685856" cy="524988"/>
          </a:xfrm>
          <a:prstGeom prst="line">
            <a:avLst/>
          </a:prstGeom>
          <a:ln w="28575">
            <a:solidFill>
              <a:srgbClr val="794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1EFD8F9A-F88D-461C-A428-A75444C87439}"/>
              </a:ext>
            </a:extLst>
          </p:cNvPr>
          <p:cNvCxnSpPr>
            <a:cxnSpLocks/>
            <a:stCxn id="80" idx="5"/>
          </p:cNvCxnSpPr>
          <p:nvPr/>
        </p:nvCxnSpPr>
        <p:spPr>
          <a:xfrm>
            <a:off x="6892388" y="4918820"/>
            <a:ext cx="1373101" cy="1132800"/>
          </a:xfrm>
          <a:prstGeom prst="line">
            <a:avLst/>
          </a:prstGeom>
          <a:ln w="28575">
            <a:solidFill>
              <a:srgbClr val="794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D90C04CF-6973-4BCC-BB5D-CBBEAE0CE886}"/>
              </a:ext>
            </a:extLst>
          </p:cNvPr>
          <p:cNvCxnSpPr>
            <a:cxnSpLocks/>
            <a:stCxn id="80" idx="6"/>
          </p:cNvCxnSpPr>
          <p:nvPr/>
        </p:nvCxnSpPr>
        <p:spPr>
          <a:xfrm flipV="1">
            <a:off x="6908204" y="4731808"/>
            <a:ext cx="1843787" cy="148828"/>
          </a:xfrm>
          <a:prstGeom prst="line">
            <a:avLst/>
          </a:prstGeom>
          <a:ln w="28575">
            <a:solidFill>
              <a:srgbClr val="794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0D8F9242-01C3-4CED-AC73-7FCEB6B44406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6756116" y="1829611"/>
            <a:ext cx="1685477" cy="740316"/>
          </a:xfrm>
          <a:prstGeom prst="line">
            <a:avLst/>
          </a:prstGeom>
          <a:ln w="28575">
            <a:solidFill>
              <a:srgbClr val="794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5932E78F-469A-4955-9D33-A441AD2F49FC}"/>
              </a:ext>
            </a:extLst>
          </p:cNvPr>
          <p:cNvCxnSpPr>
            <a:cxnSpLocks/>
          </p:cNvCxnSpPr>
          <p:nvPr/>
        </p:nvCxnSpPr>
        <p:spPr>
          <a:xfrm flipV="1">
            <a:off x="6756116" y="2390949"/>
            <a:ext cx="1878754" cy="200043"/>
          </a:xfrm>
          <a:prstGeom prst="line">
            <a:avLst/>
          </a:prstGeom>
          <a:ln w="28575">
            <a:solidFill>
              <a:srgbClr val="794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6C101676-720B-464C-A6DC-4BC8D4CC6A53}"/>
              </a:ext>
            </a:extLst>
          </p:cNvPr>
          <p:cNvCxnSpPr>
            <a:cxnSpLocks/>
          </p:cNvCxnSpPr>
          <p:nvPr/>
        </p:nvCxnSpPr>
        <p:spPr>
          <a:xfrm flipV="1">
            <a:off x="6692212" y="1305526"/>
            <a:ext cx="1778007" cy="1281444"/>
          </a:xfrm>
          <a:prstGeom prst="line">
            <a:avLst/>
          </a:prstGeom>
          <a:ln w="28575">
            <a:solidFill>
              <a:srgbClr val="794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4B2D030-B43C-4D87-9BD0-D675A540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18</a:t>
            </a:fld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AF676E0-7759-4644-A3A1-84B9135668EE}"/>
              </a:ext>
            </a:extLst>
          </p:cNvPr>
          <p:cNvSpPr/>
          <p:nvPr/>
        </p:nvSpPr>
        <p:spPr>
          <a:xfrm>
            <a:off x="541787" y="3753702"/>
            <a:ext cx="3591527" cy="2883159"/>
          </a:xfrm>
          <a:prstGeom prst="rect">
            <a:avLst/>
          </a:prstGeom>
          <a:solidFill>
            <a:srgbClr val="F67FA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E03FFE0-7E9B-4C97-AC52-3E5132527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71" y="4491047"/>
            <a:ext cx="1184831" cy="612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9AACCEA-C46E-4F0E-875E-89B3A31AF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53" y="5583994"/>
            <a:ext cx="1191678" cy="901145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B6B5386C-D7E4-46AD-9A5B-F621DC8A659D}"/>
              </a:ext>
            </a:extLst>
          </p:cNvPr>
          <p:cNvSpPr txBox="1"/>
          <p:nvPr/>
        </p:nvSpPr>
        <p:spPr>
          <a:xfrm>
            <a:off x="2194035" y="4497684"/>
            <a:ext cx="1710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n>
                  <a:solidFill>
                    <a:schemeClr val="tx1"/>
                  </a:solidFill>
                </a:ln>
                <a:solidFill>
                  <a:srgbClr val="F6CDAB"/>
                </a:solidFill>
                <a:latin typeface="Arial Rounded MT Bold" panose="020F0704030504030204" pitchFamily="34" charset="0"/>
              </a:rPr>
              <a:t>product</a:t>
            </a:r>
            <a:r>
              <a:rPr lang="fr-FR" sz="1600" dirty="0" err="1">
                <a:ln>
                  <a:solidFill>
                    <a:schemeClr val="tx1"/>
                  </a:solidFill>
                </a:ln>
                <a:solidFill>
                  <a:srgbClr val="F67FAB"/>
                </a:solidFill>
                <a:latin typeface="Arial Rounded MT Bold" panose="020F0704030504030204" pitchFamily="34" charset="0"/>
              </a:rPr>
              <a:t>_brand</a:t>
            </a:r>
            <a:endParaRPr lang="fr-FR" sz="1600" dirty="0">
              <a:ln>
                <a:solidFill>
                  <a:schemeClr val="tx1"/>
                </a:solidFill>
              </a:ln>
              <a:solidFill>
                <a:srgbClr val="F67FAB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192C9771-966A-46FE-ABA1-1A7497BC442C}"/>
              </a:ext>
            </a:extLst>
          </p:cNvPr>
          <p:cNvGrpSpPr/>
          <p:nvPr/>
        </p:nvGrpSpPr>
        <p:grpSpPr>
          <a:xfrm>
            <a:off x="2811862" y="5265687"/>
            <a:ext cx="1184831" cy="1238629"/>
            <a:chOff x="233880" y="4075707"/>
            <a:chExt cx="1184831" cy="1238629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57CA3194-BBFE-4C72-8F7E-97AA866C1F38}"/>
                </a:ext>
              </a:extLst>
            </p:cNvPr>
            <p:cNvGrpSpPr/>
            <p:nvPr/>
          </p:nvGrpSpPr>
          <p:grpSpPr>
            <a:xfrm>
              <a:off x="327850" y="4427416"/>
              <a:ext cx="782377" cy="886920"/>
              <a:chOff x="335422" y="4222064"/>
              <a:chExt cx="782377" cy="886920"/>
            </a:xfrm>
          </p:grpSpPr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3B3F0652-1B0B-4458-8AD3-1670B3DC5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422" y="4222064"/>
                <a:ext cx="609462" cy="604586"/>
              </a:xfrm>
              <a:prstGeom prst="rect">
                <a:avLst/>
              </a:prstGeom>
            </p:spPr>
          </p:pic>
          <p:pic>
            <p:nvPicPr>
              <p:cNvPr id="36" name="Image 35">
                <a:extLst>
                  <a:ext uri="{FF2B5EF4-FFF2-40B4-BE49-F238E27FC236}">
                    <a16:creationId xmlns:a16="http://schemas.microsoft.com/office/drawing/2014/main" id="{8189B68C-21E0-43D2-B183-121D98991B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422" y="4656288"/>
                <a:ext cx="782377" cy="452696"/>
              </a:xfrm>
              <a:prstGeom prst="rect">
                <a:avLst/>
              </a:prstGeom>
            </p:spPr>
          </p:pic>
        </p:grp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1BB7EB9C-D13A-456D-81F0-258FAF555482}"/>
                </a:ext>
              </a:extLst>
            </p:cNvPr>
            <p:cNvSpPr txBox="1"/>
            <p:nvPr/>
          </p:nvSpPr>
          <p:spPr>
            <a:xfrm>
              <a:off x="233880" y="4075707"/>
              <a:ext cx="1184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err="1">
                  <a:ln>
                    <a:solidFill>
                      <a:schemeClr val="tx1"/>
                    </a:solidFill>
                  </a:ln>
                  <a:solidFill>
                    <a:srgbClr val="F6CDAB"/>
                  </a:solidFill>
                  <a:latin typeface="Arial Rounded MT Bold" panose="020F0704030504030204" pitchFamily="34" charset="0"/>
                </a:rPr>
                <a:t>prod</a:t>
              </a:r>
              <a:r>
                <a:rPr lang="fr-FR" sz="1600" dirty="0" err="1">
                  <a:ln>
                    <a:solidFill>
                      <a:schemeClr val="tx1"/>
                    </a:solidFill>
                  </a:ln>
                  <a:solidFill>
                    <a:srgbClr val="50DAAB"/>
                  </a:solidFill>
                  <a:latin typeface="Arial Rounded MT Bold" panose="020F0704030504030204" pitchFamily="34" charset="0"/>
                </a:rPr>
                <a:t>ucts</a:t>
              </a:r>
              <a:endParaRPr lang="fr-FR" sz="1600" dirty="0">
                <a:ln>
                  <a:solidFill>
                    <a:schemeClr val="tx1"/>
                  </a:solidFill>
                </a:ln>
                <a:solidFill>
                  <a:srgbClr val="50DAAB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17F3148B-C6D0-44BA-8441-517295B46EF4}"/>
              </a:ext>
            </a:extLst>
          </p:cNvPr>
          <p:cNvSpPr txBox="1"/>
          <p:nvPr/>
        </p:nvSpPr>
        <p:spPr>
          <a:xfrm>
            <a:off x="907156" y="5248598"/>
            <a:ext cx="124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n>
                  <a:solidFill>
                    <a:schemeClr val="tx1"/>
                  </a:solidFill>
                </a:ln>
                <a:solidFill>
                  <a:srgbClr val="F6CDAB"/>
                </a:solidFill>
                <a:latin typeface="Arial Rounded MT Bold" panose="020F0704030504030204" pitchFamily="34" charset="0"/>
              </a:rPr>
              <a:t>en</a:t>
            </a:r>
            <a:r>
              <a:rPr lang="fr-FR" sz="1600" dirty="0">
                <a:ln>
                  <a:solidFill>
                    <a:schemeClr val="tx1"/>
                  </a:solidFill>
                </a:ln>
                <a:solidFill>
                  <a:srgbClr val="F67FAB"/>
                </a:solidFill>
                <a:latin typeface="Arial Rounded MT Bold" panose="020F0704030504030204" pitchFamily="34" charset="0"/>
              </a:rPr>
              <a:t>se</a:t>
            </a:r>
            <a:r>
              <a:rPr lang="fr-FR" sz="1600" dirty="0">
                <a:ln>
                  <a:solidFill>
                    <a:schemeClr val="tx1"/>
                  </a:solidFill>
                </a:ln>
                <a:solidFill>
                  <a:srgbClr val="50DAAB"/>
                </a:solidFill>
                <a:latin typeface="Arial Rounded MT Bold" panose="020F0704030504030204" pitchFamily="34" charset="0"/>
              </a:rPr>
              <a:t>mb</a:t>
            </a:r>
            <a:r>
              <a:rPr lang="fr-FR" sz="1600" dirty="0">
                <a:ln>
                  <a:solidFill>
                    <a:schemeClr val="tx1"/>
                  </a:solidFill>
                </a:ln>
                <a:solidFill>
                  <a:srgbClr val="DA7B50"/>
                </a:solidFill>
                <a:latin typeface="Arial Rounded MT Bold" panose="020F0704030504030204" pitchFamily="34" charset="0"/>
              </a:rPr>
              <a:t>le</a:t>
            </a: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9862B0AD-B7E2-481C-97F4-A34FED148F55}"/>
              </a:ext>
            </a:extLst>
          </p:cNvPr>
          <p:cNvGrpSpPr/>
          <p:nvPr/>
        </p:nvGrpSpPr>
        <p:grpSpPr>
          <a:xfrm>
            <a:off x="503852" y="970384"/>
            <a:ext cx="3591527" cy="2638041"/>
            <a:chOff x="251927" y="970384"/>
            <a:chExt cx="3591527" cy="263804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3AA6044-8F99-4904-B43C-5F7932BA98BB}"/>
                </a:ext>
              </a:extLst>
            </p:cNvPr>
            <p:cNvSpPr/>
            <p:nvPr/>
          </p:nvSpPr>
          <p:spPr>
            <a:xfrm>
              <a:off x="251927" y="970384"/>
              <a:ext cx="3591527" cy="2638041"/>
            </a:xfrm>
            <a:prstGeom prst="rect">
              <a:avLst/>
            </a:prstGeom>
            <a:solidFill>
              <a:srgbClr val="FFFECE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1B0D6D3E-34E8-4FCD-8849-61C2B3756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641" y="1518080"/>
              <a:ext cx="592203" cy="587465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EC1787BE-C520-4D20-8BA7-794C5160A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186" y="2168553"/>
              <a:ext cx="595658" cy="586277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460FB68B-E1A3-4BF1-9EC3-F1B5CC47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628" y="2942591"/>
              <a:ext cx="782377" cy="452696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857D0474-B62A-4232-A1C9-FF1F4AA244E5}"/>
                </a:ext>
              </a:extLst>
            </p:cNvPr>
            <p:cNvSpPr txBox="1"/>
            <p:nvPr/>
          </p:nvSpPr>
          <p:spPr>
            <a:xfrm>
              <a:off x="1174877" y="1551384"/>
              <a:ext cx="1698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err="1">
                  <a:ln>
                    <a:solidFill>
                      <a:schemeClr val="tx1"/>
                    </a:solidFill>
                  </a:ln>
                  <a:solidFill>
                    <a:srgbClr val="F6CDAB"/>
                  </a:solidFill>
                  <a:latin typeface="Arial Rounded MT Bold" panose="020F0704030504030204" pitchFamily="34" charset="0"/>
                </a:rPr>
                <a:t>product_name</a:t>
              </a:r>
              <a:endParaRPr lang="fr-FR" sz="1600" dirty="0">
                <a:ln>
                  <a:solidFill>
                    <a:schemeClr val="tx1"/>
                  </a:solidFill>
                </a:ln>
                <a:solidFill>
                  <a:srgbClr val="F6CDAB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301AD689-FAA5-47E4-B201-C900C03C9EEE}"/>
                </a:ext>
              </a:extLst>
            </p:cNvPr>
            <p:cNvSpPr txBox="1"/>
            <p:nvPr/>
          </p:nvSpPr>
          <p:spPr>
            <a:xfrm>
              <a:off x="1276420" y="2949014"/>
              <a:ext cx="25670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err="1">
                  <a:ln>
                    <a:solidFill>
                      <a:schemeClr val="tx1"/>
                    </a:solidFill>
                  </a:ln>
                  <a:solidFill>
                    <a:srgbClr val="50DAAB"/>
                  </a:solidFill>
                  <a:latin typeface="Arial Rounded MT Bold" panose="020F0704030504030204" pitchFamily="34" charset="0"/>
                </a:rPr>
                <a:t>product_specifications</a:t>
              </a:r>
              <a:endParaRPr lang="fr-FR" sz="1600" dirty="0">
                <a:ln>
                  <a:solidFill>
                    <a:schemeClr val="tx1"/>
                  </a:solidFill>
                </a:ln>
                <a:solidFill>
                  <a:srgbClr val="50DAAB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6916DD77-0E3C-4B43-B98D-6074ABB5D75E}"/>
                </a:ext>
              </a:extLst>
            </p:cNvPr>
            <p:cNvSpPr txBox="1"/>
            <p:nvPr/>
          </p:nvSpPr>
          <p:spPr>
            <a:xfrm>
              <a:off x="1171422" y="2346325"/>
              <a:ext cx="16259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n>
                    <a:solidFill>
                      <a:schemeClr val="tx1"/>
                    </a:solidFill>
                  </a:ln>
                  <a:solidFill>
                    <a:srgbClr val="DA7B50"/>
                  </a:solidFill>
                  <a:latin typeface="Arial Rounded MT Bold" panose="020F0704030504030204" pitchFamily="34" charset="0"/>
                </a:rPr>
                <a:t>description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B4DB1EB-12B2-4F40-B1F9-F2EA719E92E4}"/>
                </a:ext>
              </a:extLst>
            </p:cNvPr>
            <p:cNvSpPr txBox="1"/>
            <p:nvPr/>
          </p:nvSpPr>
          <p:spPr>
            <a:xfrm>
              <a:off x="899816" y="1019048"/>
              <a:ext cx="251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  <a:latin typeface="Arial Rounded MT Bold" panose="020F0704030504030204" pitchFamily="34" charset="0"/>
                </a:rPr>
                <a:t>Colonnes seules</a:t>
              </a:r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DABC2BA5-EDE5-4103-8AB6-C19937B35D07}"/>
              </a:ext>
            </a:extLst>
          </p:cNvPr>
          <p:cNvSpPr txBox="1"/>
          <p:nvPr/>
        </p:nvSpPr>
        <p:spPr>
          <a:xfrm>
            <a:off x="779549" y="3876932"/>
            <a:ext cx="326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 Rounded MT Bold" panose="020F0704030504030204" pitchFamily="34" charset="0"/>
              </a:rPr>
              <a:t>Combinaison de colonnes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EBD2FEE8-00EE-45FB-A287-B485DB5148B0}"/>
              </a:ext>
            </a:extLst>
          </p:cNvPr>
          <p:cNvGrpSpPr/>
          <p:nvPr/>
        </p:nvGrpSpPr>
        <p:grpSpPr>
          <a:xfrm>
            <a:off x="150174" y="141683"/>
            <a:ext cx="3693280" cy="1569660"/>
            <a:chOff x="3422708" y="100203"/>
            <a:chExt cx="1444063" cy="1569660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2B572422-F387-4744-9AB3-7D17A9E20AB9}"/>
                </a:ext>
              </a:extLst>
            </p:cNvPr>
            <p:cNvSpPr/>
            <p:nvPr/>
          </p:nvSpPr>
          <p:spPr>
            <a:xfrm>
              <a:off x="3422708" y="125835"/>
              <a:ext cx="1444063" cy="58353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C5677813-90DA-4A38-9874-FEA12B084287}"/>
                </a:ext>
              </a:extLst>
            </p:cNvPr>
            <p:cNvSpPr txBox="1"/>
            <p:nvPr/>
          </p:nvSpPr>
          <p:spPr>
            <a:xfrm>
              <a:off x="3523047" y="100203"/>
              <a:ext cx="127628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Tests effectués</a:t>
              </a:r>
            </a:p>
          </p:txBody>
        </p:sp>
      </p:grpSp>
      <p:sp>
        <p:nvSpPr>
          <p:cNvPr id="52" name="ZoneTexte 51">
            <a:extLst>
              <a:ext uri="{FF2B5EF4-FFF2-40B4-BE49-F238E27FC236}">
                <a16:creationId xmlns:a16="http://schemas.microsoft.com/office/drawing/2014/main" id="{1E3D2B24-9265-46BF-A426-9EF4A537C68C}"/>
              </a:ext>
            </a:extLst>
          </p:cNvPr>
          <p:cNvSpPr txBox="1"/>
          <p:nvPr/>
        </p:nvSpPr>
        <p:spPr>
          <a:xfrm>
            <a:off x="5289738" y="2369563"/>
            <a:ext cx="144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Nettoyage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6766606C-9126-424E-BF84-C39B8A5798F6}"/>
              </a:ext>
            </a:extLst>
          </p:cNvPr>
          <p:cNvSpPr txBox="1"/>
          <p:nvPr/>
        </p:nvSpPr>
        <p:spPr>
          <a:xfrm>
            <a:off x="4901106" y="4459492"/>
            <a:ext cx="222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Aucun </a:t>
            </a:r>
          </a:p>
          <a:p>
            <a:pPr algn="ctr"/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Nettoyage</a:t>
            </a:r>
          </a:p>
        </p:txBody>
      </p:sp>
      <p:sp>
        <p:nvSpPr>
          <p:cNvPr id="56" name="Accolade fermante 55">
            <a:extLst>
              <a:ext uri="{FF2B5EF4-FFF2-40B4-BE49-F238E27FC236}">
                <a16:creationId xmlns:a16="http://schemas.microsoft.com/office/drawing/2014/main" id="{1563C871-D421-45EA-A45B-30875C4D8E4B}"/>
              </a:ext>
            </a:extLst>
          </p:cNvPr>
          <p:cNvSpPr/>
          <p:nvPr/>
        </p:nvSpPr>
        <p:spPr>
          <a:xfrm>
            <a:off x="4394717" y="2369563"/>
            <a:ext cx="86054" cy="2638041"/>
          </a:xfrm>
          <a:prstGeom prst="rightBrace">
            <a:avLst/>
          </a:prstGeom>
          <a:ln w="28575">
            <a:solidFill>
              <a:srgbClr val="794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D95215CE-626E-4B6C-9632-9EC6EBE62668}"/>
              </a:ext>
            </a:extLst>
          </p:cNvPr>
          <p:cNvCxnSpPr>
            <a:cxnSpLocks/>
          </p:cNvCxnSpPr>
          <p:nvPr/>
        </p:nvCxnSpPr>
        <p:spPr>
          <a:xfrm flipV="1">
            <a:off x="4742174" y="2684879"/>
            <a:ext cx="622927" cy="1020746"/>
          </a:xfrm>
          <a:prstGeom prst="line">
            <a:avLst/>
          </a:prstGeom>
          <a:ln w="28575">
            <a:solidFill>
              <a:srgbClr val="794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0EB02F68-928D-4341-86CA-46B3FA676ECC}"/>
              </a:ext>
            </a:extLst>
          </p:cNvPr>
          <p:cNvCxnSpPr>
            <a:cxnSpLocks/>
          </p:cNvCxnSpPr>
          <p:nvPr/>
        </p:nvCxnSpPr>
        <p:spPr>
          <a:xfrm>
            <a:off x="4749734" y="3688583"/>
            <a:ext cx="622927" cy="1020746"/>
          </a:xfrm>
          <a:prstGeom prst="line">
            <a:avLst/>
          </a:prstGeom>
          <a:ln w="28575">
            <a:solidFill>
              <a:srgbClr val="794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F3785FEB-C80B-4069-AACE-628FAF0888BC}"/>
              </a:ext>
            </a:extLst>
          </p:cNvPr>
          <p:cNvSpPr/>
          <p:nvPr/>
        </p:nvSpPr>
        <p:spPr>
          <a:xfrm>
            <a:off x="4698078" y="3634583"/>
            <a:ext cx="108000" cy="108000"/>
          </a:xfrm>
          <a:prstGeom prst="ellipse">
            <a:avLst/>
          </a:prstGeom>
          <a:solidFill>
            <a:srgbClr val="794B16"/>
          </a:solidFill>
          <a:ln>
            <a:solidFill>
              <a:srgbClr val="794B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B90D0FB-C817-4C0E-89C4-B040E554F6BE}"/>
              </a:ext>
            </a:extLst>
          </p:cNvPr>
          <p:cNvSpPr/>
          <p:nvPr/>
        </p:nvSpPr>
        <p:spPr>
          <a:xfrm>
            <a:off x="8289227" y="1118103"/>
            <a:ext cx="2070704" cy="4743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308A00DC-1727-4FFC-9C00-C38BBC7E297A}"/>
              </a:ext>
            </a:extLst>
          </p:cNvPr>
          <p:cNvSpPr txBox="1"/>
          <p:nvPr/>
        </p:nvSpPr>
        <p:spPr>
          <a:xfrm>
            <a:off x="8763860" y="1176294"/>
            <a:ext cx="11714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Doc2Vec</a:t>
            </a:r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E64908-A616-4AF3-8FC3-6B2B2F3C3372}"/>
              </a:ext>
            </a:extLst>
          </p:cNvPr>
          <p:cNvSpPr/>
          <p:nvPr/>
        </p:nvSpPr>
        <p:spPr>
          <a:xfrm>
            <a:off x="8285545" y="1631228"/>
            <a:ext cx="2070704" cy="47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E5FB1BE4-7B5B-443F-B006-20FEBC536BCA}"/>
              </a:ext>
            </a:extLst>
          </p:cNvPr>
          <p:cNvSpPr txBox="1"/>
          <p:nvPr/>
        </p:nvSpPr>
        <p:spPr>
          <a:xfrm>
            <a:off x="8916750" y="1705874"/>
            <a:ext cx="1030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BERT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B06EA10-CAB3-47B4-8F26-6714B063629A}"/>
              </a:ext>
            </a:extLst>
          </p:cNvPr>
          <p:cNvSpPr/>
          <p:nvPr/>
        </p:nvSpPr>
        <p:spPr>
          <a:xfrm>
            <a:off x="8277358" y="2171982"/>
            <a:ext cx="2070704" cy="47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66A6134-E9AF-4BB7-89FA-B3ACCEA12E57}"/>
              </a:ext>
            </a:extLst>
          </p:cNvPr>
          <p:cNvSpPr txBox="1"/>
          <p:nvPr/>
        </p:nvSpPr>
        <p:spPr>
          <a:xfrm>
            <a:off x="8976235" y="2212299"/>
            <a:ext cx="1030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USE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71ADD92-1F44-45CF-BACE-88C0505C256A}"/>
              </a:ext>
            </a:extLst>
          </p:cNvPr>
          <p:cNvSpPr/>
          <p:nvPr/>
        </p:nvSpPr>
        <p:spPr>
          <a:xfrm>
            <a:off x="8277358" y="3985184"/>
            <a:ext cx="2070704" cy="4743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C89B89F4-85AB-4400-B03E-2BA5585071F3}"/>
              </a:ext>
            </a:extLst>
          </p:cNvPr>
          <p:cNvSpPr txBox="1"/>
          <p:nvPr/>
        </p:nvSpPr>
        <p:spPr>
          <a:xfrm>
            <a:off x="8751991" y="4043375"/>
            <a:ext cx="11714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Doc2Vec</a:t>
            </a:r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4A1666A-3790-4E76-8C1B-EBD685B747DF}"/>
              </a:ext>
            </a:extLst>
          </p:cNvPr>
          <p:cNvSpPr/>
          <p:nvPr/>
        </p:nvSpPr>
        <p:spPr>
          <a:xfrm>
            <a:off x="8273676" y="4498309"/>
            <a:ext cx="2070704" cy="47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05174DFB-E441-4E8B-AA93-116F4B447CFA}"/>
              </a:ext>
            </a:extLst>
          </p:cNvPr>
          <p:cNvSpPr txBox="1"/>
          <p:nvPr/>
        </p:nvSpPr>
        <p:spPr>
          <a:xfrm>
            <a:off x="8904881" y="4572955"/>
            <a:ext cx="1030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BERT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5DDDCC0-2FC0-4585-99F2-7C6628D47131}"/>
              </a:ext>
            </a:extLst>
          </p:cNvPr>
          <p:cNvSpPr/>
          <p:nvPr/>
        </p:nvSpPr>
        <p:spPr>
          <a:xfrm>
            <a:off x="8265489" y="5039063"/>
            <a:ext cx="2070704" cy="47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363DDB3-9C4B-43FB-96D1-104B8F8A170A}"/>
              </a:ext>
            </a:extLst>
          </p:cNvPr>
          <p:cNvSpPr txBox="1"/>
          <p:nvPr/>
        </p:nvSpPr>
        <p:spPr>
          <a:xfrm>
            <a:off x="8964366" y="5079380"/>
            <a:ext cx="1030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USE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E34CEBA-15D7-48A9-B2DD-9FA1B61F0070}"/>
              </a:ext>
            </a:extLst>
          </p:cNvPr>
          <p:cNvSpPr/>
          <p:nvPr/>
        </p:nvSpPr>
        <p:spPr>
          <a:xfrm>
            <a:off x="8052318" y="5681706"/>
            <a:ext cx="2661910" cy="47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A921CE7B-3B60-496B-9F1A-52B19E3A03F2}"/>
              </a:ext>
            </a:extLst>
          </p:cNvPr>
          <p:cNvSpPr txBox="1"/>
          <p:nvPr/>
        </p:nvSpPr>
        <p:spPr>
          <a:xfrm>
            <a:off x="8168133" y="5750029"/>
            <a:ext cx="26619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ZERO-SHOT-LEARNING</a:t>
            </a: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7003CBCF-0443-4503-BE72-7902E1738BF8}"/>
              </a:ext>
            </a:extLst>
          </p:cNvPr>
          <p:cNvSpPr/>
          <p:nvPr/>
        </p:nvSpPr>
        <p:spPr>
          <a:xfrm>
            <a:off x="6648116" y="2515927"/>
            <a:ext cx="108000" cy="108000"/>
          </a:xfrm>
          <a:prstGeom prst="ellipse">
            <a:avLst/>
          </a:prstGeom>
          <a:solidFill>
            <a:srgbClr val="794B16"/>
          </a:solidFill>
          <a:ln>
            <a:solidFill>
              <a:srgbClr val="794B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7679821B-582B-4A8D-BC90-3513ADEB70DF}"/>
              </a:ext>
            </a:extLst>
          </p:cNvPr>
          <p:cNvSpPr/>
          <p:nvPr/>
        </p:nvSpPr>
        <p:spPr>
          <a:xfrm>
            <a:off x="6800204" y="4826636"/>
            <a:ext cx="108000" cy="108000"/>
          </a:xfrm>
          <a:prstGeom prst="ellipse">
            <a:avLst/>
          </a:prstGeom>
          <a:solidFill>
            <a:srgbClr val="794B16"/>
          </a:solidFill>
          <a:ln>
            <a:solidFill>
              <a:srgbClr val="794B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ADAA752-FCB3-4548-903C-7605A3FE63AF}"/>
              </a:ext>
            </a:extLst>
          </p:cNvPr>
          <p:cNvSpPr/>
          <p:nvPr/>
        </p:nvSpPr>
        <p:spPr>
          <a:xfrm>
            <a:off x="8052524" y="2791377"/>
            <a:ext cx="2661910" cy="475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B8B47EC1-9FD3-4F1C-9732-4DC4D2523BE2}"/>
              </a:ext>
            </a:extLst>
          </p:cNvPr>
          <p:cNvSpPr txBox="1"/>
          <p:nvPr/>
        </p:nvSpPr>
        <p:spPr>
          <a:xfrm>
            <a:off x="8168339" y="2859700"/>
            <a:ext cx="26619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ZERO-SHOT-LEARNING</a:t>
            </a:r>
          </a:p>
        </p:txBody>
      </p:sp>
    </p:spTree>
    <p:extLst>
      <p:ext uri="{BB962C8B-B14F-4D97-AF65-F5344CB8AC3E}">
        <p14:creationId xmlns:p14="http://schemas.microsoft.com/office/powerpoint/2010/main" val="2584441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rganigramme : Multidocument 39">
            <a:extLst>
              <a:ext uri="{FF2B5EF4-FFF2-40B4-BE49-F238E27FC236}">
                <a16:creationId xmlns:a16="http://schemas.microsoft.com/office/drawing/2014/main" id="{8AE04C8E-E06A-4C7B-81F8-645D54EF2279}"/>
              </a:ext>
            </a:extLst>
          </p:cNvPr>
          <p:cNvSpPr/>
          <p:nvPr/>
        </p:nvSpPr>
        <p:spPr>
          <a:xfrm>
            <a:off x="816475" y="4627426"/>
            <a:ext cx="1517773" cy="1856317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55F8CE-F62D-443F-98E6-C76B9D74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4EC06-C585-4DCD-865A-E7A8BCC53C5C}"/>
              </a:ext>
            </a:extLst>
          </p:cNvPr>
          <p:cNvSpPr/>
          <p:nvPr/>
        </p:nvSpPr>
        <p:spPr>
          <a:xfrm>
            <a:off x="4465826" y="5444070"/>
            <a:ext cx="1194319" cy="106369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1A7D54-6BD9-471D-902A-55CC8D2541C3}"/>
              </a:ext>
            </a:extLst>
          </p:cNvPr>
          <p:cNvSpPr/>
          <p:nvPr/>
        </p:nvSpPr>
        <p:spPr>
          <a:xfrm>
            <a:off x="1708116" y="2556725"/>
            <a:ext cx="1194319" cy="106369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B566E7-73F4-4CC1-9772-D8517C21EA1E}"/>
              </a:ext>
            </a:extLst>
          </p:cNvPr>
          <p:cNvSpPr/>
          <p:nvPr/>
        </p:nvSpPr>
        <p:spPr>
          <a:xfrm>
            <a:off x="3129479" y="2556725"/>
            <a:ext cx="1194319" cy="106369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DDDCB2-51AE-4D02-9C6B-E7F4819A4ED2}"/>
              </a:ext>
            </a:extLst>
          </p:cNvPr>
          <p:cNvSpPr/>
          <p:nvPr/>
        </p:nvSpPr>
        <p:spPr>
          <a:xfrm>
            <a:off x="5157333" y="2556725"/>
            <a:ext cx="1194319" cy="106369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658246-03CA-4306-81D7-8B9B295B31D5}"/>
              </a:ext>
            </a:extLst>
          </p:cNvPr>
          <p:cNvSpPr/>
          <p:nvPr/>
        </p:nvSpPr>
        <p:spPr>
          <a:xfrm>
            <a:off x="6597360" y="2556725"/>
            <a:ext cx="1194319" cy="106369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3C126F5-7795-4CBD-A701-FCDF145A5D96}"/>
              </a:ext>
            </a:extLst>
          </p:cNvPr>
          <p:cNvSpPr txBox="1"/>
          <p:nvPr/>
        </p:nvSpPr>
        <p:spPr>
          <a:xfrm>
            <a:off x="4829719" y="5652745"/>
            <a:ext cx="7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ED6BC8-0AAE-4E66-A5A5-A0E406983C74}"/>
              </a:ext>
            </a:extLst>
          </p:cNvPr>
          <p:cNvSpPr txBox="1"/>
          <p:nvPr/>
        </p:nvSpPr>
        <p:spPr>
          <a:xfrm>
            <a:off x="1994263" y="2765404"/>
            <a:ext cx="7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W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3A92BA7-48C1-41B3-9514-25AC404004D4}"/>
              </a:ext>
            </a:extLst>
          </p:cNvPr>
          <p:cNvSpPr txBox="1"/>
          <p:nvPr/>
        </p:nvSpPr>
        <p:spPr>
          <a:xfrm>
            <a:off x="3443618" y="2765403"/>
            <a:ext cx="7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W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E57A606-8F9A-440F-AC5A-B8561AAABC78}"/>
              </a:ext>
            </a:extLst>
          </p:cNvPr>
          <p:cNvSpPr txBox="1"/>
          <p:nvPr/>
        </p:nvSpPr>
        <p:spPr>
          <a:xfrm>
            <a:off x="5420159" y="2765402"/>
            <a:ext cx="7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W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F84F4B1-84F4-4D95-A1DF-A726BD4DDC13}"/>
              </a:ext>
            </a:extLst>
          </p:cNvPr>
          <p:cNvSpPr txBox="1"/>
          <p:nvPr/>
        </p:nvSpPr>
        <p:spPr>
          <a:xfrm>
            <a:off x="6858618" y="2765401"/>
            <a:ext cx="7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W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F5F7CFC-2E8F-41D6-9EA8-B9132C081000}"/>
              </a:ext>
            </a:extLst>
          </p:cNvPr>
          <p:cNvSpPr txBox="1"/>
          <p:nvPr/>
        </p:nvSpPr>
        <p:spPr>
          <a:xfrm>
            <a:off x="2532323" y="5775855"/>
            <a:ext cx="1866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Document ID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AA9CA2C-8803-40AF-B22E-8410BB6E9A25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5062984" y="4874900"/>
            <a:ext cx="2" cy="5691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CEE78709-724E-44B3-AE42-186232AA419D}"/>
              </a:ext>
            </a:extLst>
          </p:cNvPr>
          <p:cNvCxnSpPr/>
          <p:nvPr/>
        </p:nvCxnSpPr>
        <p:spPr>
          <a:xfrm flipH="1" flipV="1">
            <a:off x="2305275" y="1987555"/>
            <a:ext cx="2" cy="56917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0F1FE814-7A77-49E1-B9DC-BAD0640AC820}"/>
              </a:ext>
            </a:extLst>
          </p:cNvPr>
          <p:cNvCxnSpPr/>
          <p:nvPr/>
        </p:nvCxnSpPr>
        <p:spPr>
          <a:xfrm flipH="1" flipV="1">
            <a:off x="3726636" y="1993920"/>
            <a:ext cx="2" cy="56917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EEC1919-F16D-4820-9663-C52119CBBF43}"/>
              </a:ext>
            </a:extLst>
          </p:cNvPr>
          <p:cNvCxnSpPr/>
          <p:nvPr/>
        </p:nvCxnSpPr>
        <p:spPr>
          <a:xfrm flipH="1" flipV="1">
            <a:off x="5726495" y="1993920"/>
            <a:ext cx="2" cy="56917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ACA3E85F-B375-4366-81A9-63518096D521}"/>
              </a:ext>
            </a:extLst>
          </p:cNvPr>
          <p:cNvCxnSpPr/>
          <p:nvPr/>
        </p:nvCxnSpPr>
        <p:spPr>
          <a:xfrm flipH="1" flipV="1">
            <a:off x="7213178" y="1993920"/>
            <a:ext cx="2" cy="56917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au 28">
            <a:extLst>
              <a:ext uri="{FF2B5EF4-FFF2-40B4-BE49-F238E27FC236}">
                <a16:creationId xmlns:a16="http://schemas.microsoft.com/office/drawing/2014/main" id="{EE8F32C9-C1CE-42F3-8C1D-BAEB6A5C2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297215"/>
              </p:ext>
            </p:extLst>
          </p:nvPr>
        </p:nvGraphicFramePr>
        <p:xfrm>
          <a:off x="4542284" y="4655925"/>
          <a:ext cx="1041400" cy="167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9558284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27598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016509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059211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67087245"/>
                    </a:ext>
                  </a:extLst>
                </a:gridCol>
              </a:tblGrid>
              <a:tr h="162688"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325472"/>
                  </a:ext>
                </a:extLst>
              </a:tr>
            </a:tbl>
          </a:graphicData>
        </a:graphic>
      </p:graphicFrame>
      <p:graphicFrame>
        <p:nvGraphicFramePr>
          <p:cNvPr id="34" name="Tableau 28">
            <a:extLst>
              <a:ext uri="{FF2B5EF4-FFF2-40B4-BE49-F238E27FC236}">
                <a16:creationId xmlns:a16="http://schemas.microsoft.com/office/drawing/2014/main" id="{97A87742-CA7E-449E-B7B3-923E87D2C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589261"/>
              </p:ext>
            </p:extLst>
          </p:nvPr>
        </p:nvGraphicFramePr>
        <p:xfrm>
          <a:off x="1784575" y="1697560"/>
          <a:ext cx="1041400" cy="167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9558284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27598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016509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059211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67087245"/>
                    </a:ext>
                  </a:extLst>
                </a:gridCol>
              </a:tblGrid>
              <a:tr h="162688"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25472"/>
                  </a:ext>
                </a:extLst>
              </a:tr>
            </a:tbl>
          </a:graphicData>
        </a:graphic>
      </p:graphicFrame>
      <p:sp>
        <p:nvSpPr>
          <p:cNvPr id="39" name="ZoneTexte 38">
            <a:extLst>
              <a:ext uri="{FF2B5EF4-FFF2-40B4-BE49-F238E27FC236}">
                <a16:creationId xmlns:a16="http://schemas.microsoft.com/office/drawing/2014/main" id="{8C70D05B-FAC8-45F7-B971-8440F2285BF3}"/>
              </a:ext>
            </a:extLst>
          </p:cNvPr>
          <p:cNvSpPr txBox="1"/>
          <p:nvPr/>
        </p:nvSpPr>
        <p:spPr>
          <a:xfrm>
            <a:off x="849636" y="5165351"/>
            <a:ext cx="132046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fr-F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Camerii</a:t>
            </a:r>
            <a:r>
              <a:rPr lang="fr-F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Elegance</a:t>
            </a:r>
            <a:r>
              <a:rPr lang="fr-F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</a:t>
            </a:r>
            <a:r>
              <a:rPr lang="fr-F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Watch, </a:t>
            </a:r>
          </a:p>
          <a:p>
            <a:r>
              <a:rPr lang="fr-F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Watch for Men Boys,</a:t>
            </a:r>
          </a:p>
          <a:p>
            <a:r>
              <a:rPr lang="fr-F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 Discounts, </a:t>
            </a:r>
          </a:p>
          <a:p>
            <a:r>
              <a:rPr lang="fr-F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fr-F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Genuine</a:t>
            </a:r>
            <a:r>
              <a:rPr lang="fr-F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fr-F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Cash On Delivery'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997FB6C6-F9F3-45A9-80E9-F0629BEFD4B0}"/>
              </a:ext>
            </a:extLst>
          </p:cNvPr>
          <p:cNvSpPr txBox="1"/>
          <p:nvPr/>
        </p:nvSpPr>
        <p:spPr>
          <a:xfrm>
            <a:off x="1117378" y="4911561"/>
            <a:ext cx="1041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Doc 1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EDF3117-BE3A-46F9-BBC4-0A51B8B08179}"/>
              </a:ext>
            </a:extLst>
          </p:cNvPr>
          <p:cNvSpPr txBox="1"/>
          <p:nvPr/>
        </p:nvSpPr>
        <p:spPr>
          <a:xfrm>
            <a:off x="1252156" y="4744691"/>
            <a:ext cx="1041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Doc 2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265801D-696C-427C-9115-083880B383A3}"/>
              </a:ext>
            </a:extLst>
          </p:cNvPr>
          <p:cNvSpPr txBox="1"/>
          <p:nvPr/>
        </p:nvSpPr>
        <p:spPr>
          <a:xfrm>
            <a:off x="1305033" y="4576562"/>
            <a:ext cx="1041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Doc 3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0CEBE35-77BC-4F43-947C-E0FC58DE25BB}"/>
              </a:ext>
            </a:extLst>
          </p:cNvPr>
          <p:cNvSpPr txBox="1"/>
          <p:nvPr/>
        </p:nvSpPr>
        <p:spPr>
          <a:xfrm>
            <a:off x="371074" y="1531901"/>
            <a:ext cx="1433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Vecteurs</a:t>
            </a:r>
          </a:p>
          <a:p>
            <a:pPr algn="ctr"/>
            <a:r>
              <a:rPr lang="fr-FR" sz="11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(ici : size = 20)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568A938-2B17-44E1-B975-3AB66775487A}"/>
              </a:ext>
            </a:extLst>
          </p:cNvPr>
          <p:cNvSpPr txBox="1"/>
          <p:nvPr/>
        </p:nvSpPr>
        <p:spPr>
          <a:xfrm>
            <a:off x="4466882" y="3050016"/>
            <a:ext cx="664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…</a:t>
            </a:r>
          </a:p>
        </p:txBody>
      </p:sp>
      <p:graphicFrame>
        <p:nvGraphicFramePr>
          <p:cNvPr id="47" name="Tableau 28">
            <a:extLst>
              <a:ext uri="{FF2B5EF4-FFF2-40B4-BE49-F238E27FC236}">
                <a16:creationId xmlns:a16="http://schemas.microsoft.com/office/drawing/2014/main" id="{034FCD32-D357-4768-AE12-B4AEFCB2D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746809"/>
              </p:ext>
            </p:extLst>
          </p:nvPr>
        </p:nvGraphicFramePr>
        <p:xfrm>
          <a:off x="3205936" y="1707787"/>
          <a:ext cx="1041400" cy="167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9558284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27598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016509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059211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67087245"/>
                    </a:ext>
                  </a:extLst>
                </a:gridCol>
              </a:tblGrid>
              <a:tr h="162688"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25472"/>
                  </a:ext>
                </a:extLst>
              </a:tr>
            </a:tbl>
          </a:graphicData>
        </a:graphic>
      </p:graphicFrame>
      <p:graphicFrame>
        <p:nvGraphicFramePr>
          <p:cNvPr id="48" name="Tableau 28">
            <a:extLst>
              <a:ext uri="{FF2B5EF4-FFF2-40B4-BE49-F238E27FC236}">
                <a16:creationId xmlns:a16="http://schemas.microsoft.com/office/drawing/2014/main" id="{8DCB434C-2B8B-42A8-A5FA-8B0B845F7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944641"/>
              </p:ext>
            </p:extLst>
          </p:nvPr>
        </p:nvGraphicFramePr>
        <p:xfrm>
          <a:off x="5201387" y="1693051"/>
          <a:ext cx="1041400" cy="167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9558284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27598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016509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059211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67087245"/>
                    </a:ext>
                  </a:extLst>
                </a:gridCol>
              </a:tblGrid>
              <a:tr h="162688"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25472"/>
                  </a:ext>
                </a:extLst>
              </a:tr>
            </a:tbl>
          </a:graphicData>
        </a:graphic>
      </p:graphicFrame>
      <p:graphicFrame>
        <p:nvGraphicFramePr>
          <p:cNvPr id="49" name="Tableau 28">
            <a:extLst>
              <a:ext uri="{FF2B5EF4-FFF2-40B4-BE49-F238E27FC236}">
                <a16:creationId xmlns:a16="http://schemas.microsoft.com/office/drawing/2014/main" id="{F8CD2296-3FED-4D62-9ADA-52D1E4E13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661224"/>
              </p:ext>
            </p:extLst>
          </p:nvPr>
        </p:nvGraphicFramePr>
        <p:xfrm>
          <a:off x="6673819" y="1688758"/>
          <a:ext cx="1041400" cy="167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9558284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27598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016509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059211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67087245"/>
                    </a:ext>
                  </a:extLst>
                </a:gridCol>
              </a:tblGrid>
              <a:tr h="162688"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25472"/>
                  </a:ext>
                </a:extLst>
              </a:tr>
            </a:tbl>
          </a:graphicData>
        </a:graphic>
      </p:graphicFrame>
      <p:sp>
        <p:nvSpPr>
          <p:cNvPr id="52" name="ZoneTexte 51">
            <a:extLst>
              <a:ext uri="{FF2B5EF4-FFF2-40B4-BE49-F238E27FC236}">
                <a16:creationId xmlns:a16="http://schemas.microsoft.com/office/drawing/2014/main" id="{2CCC97AE-BB73-48BA-B88D-B879370FCA88}"/>
              </a:ext>
            </a:extLst>
          </p:cNvPr>
          <p:cNvSpPr txBox="1"/>
          <p:nvPr/>
        </p:nvSpPr>
        <p:spPr>
          <a:xfrm>
            <a:off x="3205936" y="3638062"/>
            <a:ext cx="1274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>
                <a:solidFill>
                  <a:srgbClr val="9329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elegance</a:t>
            </a:r>
            <a:r>
              <a:rPr lang="fr-FR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7753691D-4C74-4983-97D4-4E1BDE9FCFCC}"/>
              </a:ext>
            </a:extLst>
          </p:cNvPr>
          <p:cNvSpPr txBox="1"/>
          <p:nvPr/>
        </p:nvSpPr>
        <p:spPr>
          <a:xfrm>
            <a:off x="1867516" y="3660522"/>
            <a:ext cx="962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>
                <a:solidFill>
                  <a:srgbClr val="9329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camerii</a:t>
            </a:r>
            <a:endParaRPr lang="fr-FR" dirty="0">
              <a:solidFill>
                <a:srgbClr val="93291B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520ABC1E-06F3-4ED5-95BD-7780753893AC}"/>
              </a:ext>
            </a:extLst>
          </p:cNvPr>
          <p:cNvSpPr txBox="1"/>
          <p:nvPr/>
        </p:nvSpPr>
        <p:spPr>
          <a:xfrm>
            <a:off x="5569013" y="3660029"/>
            <a:ext cx="61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9329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endParaRPr lang="fr-FR" dirty="0">
              <a:solidFill>
                <a:srgbClr val="93291B"/>
              </a:solidFill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00336EE-7EDE-47C0-AE07-0518F1EB82BA}"/>
              </a:ext>
            </a:extLst>
          </p:cNvPr>
          <p:cNvSpPr txBox="1"/>
          <p:nvPr/>
        </p:nvSpPr>
        <p:spPr>
          <a:xfrm>
            <a:off x="6744232" y="3638060"/>
            <a:ext cx="1194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>
                <a:solidFill>
                  <a:srgbClr val="9329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  <a:endParaRPr lang="fr-FR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48E459BE-07A9-4C59-AF2D-68ABD45A9D99}"/>
              </a:ext>
            </a:extLst>
          </p:cNvPr>
          <p:cNvSpPr txBox="1"/>
          <p:nvPr/>
        </p:nvSpPr>
        <p:spPr>
          <a:xfrm>
            <a:off x="4519992" y="1518455"/>
            <a:ext cx="66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…</a:t>
            </a:r>
          </a:p>
        </p:txBody>
      </p:sp>
      <p:sp>
        <p:nvSpPr>
          <p:cNvPr id="74" name="Rectangle 2">
            <a:extLst>
              <a:ext uri="{FF2B5EF4-FFF2-40B4-BE49-F238E27FC236}">
                <a16:creationId xmlns:a16="http://schemas.microsoft.com/office/drawing/2014/main" id="{66A6F108-BB10-4171-A661-C07045688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0866" y="1996333"/>
            <a:ext cx="3592042" cy="4308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[-0.00307048,  0.010918 ,  -0.01843677,  0.01205859,  0.00581402,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7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kumimoji="0" lang="fr-FR" altLang="fr-F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0.00348628,  0.01282708,  0.01171317,  0.01220637,  0.00795742,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7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kumimoji="0" lang="fr-FR" altLang="fr-F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0.00787543, -0.00777851, -0.00836893, -0.02061381, -0.01241044,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7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kumimoji="0" lang="fr-FR" altLang="fr-F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-0.00435454,  0.01128842, -0.00973507, -0.00054634, -0.02232752]</a:t>
            </a:r>
            <a:r>
              <a:rPr kumimoji="0" lang="fr-FR" altLang="fr-F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6B2B2B68-1455-4227-AC96-31F6344F4649}"/>
              </a:ext>
            </a:extLst>
          </p:cNvPr>
          <p:cNvCxnSpPr>
            <a:cxnSpLocks/>
          </p:cNvCxnSpPr>
          <p:nvPr/>
        </p:nvCxnSpPr>
        <p:spPr>
          <a:xfrm>
            <a:off x="7726354" y="1880078"/>
            <a:ext cx="102644" cy="9861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3">
            <a:extLst>
              <a:ext uri="{FF2B5EF4-FFF2-40B4-BE49-F238E27FC236}">
                <a16:creationId xmlns:a16="http://schemas.microsoft.com/office/drawing/2014/main" id="{C7F5894B-478C-423B-9BF3-07381C91F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9147" y="5764918"/>
            <a:ext cx="3621442" cy="4770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[0.01087745, -0.023665 ,  -0.02863008,  0.02795708, 0.02581642,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7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kumimoji="0" lang="fr-FR" altLang="fr-F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0.03778687,  0.03938597, -0.00399377,  0.01278142, 0.00304059,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7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kumimoji="0" lang="fr-FR" altLang="fr-F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0.03646858, -0.03221956,  0.02431489, -0.02315527, 0.00688105,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7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kumimoji="0" lang="fr-FR" altLang="fr-F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-0.00494621,  0.02840531,  0.00055862, -0.00603628, 0.00837444]</a:t>
            </a:r>
            <a:r>
              <a:rPr kumimoji="0" lang="fr-FR" altLang="fr-FR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4E0C3826-6F0A-4A3C-B521-520DFB5142F5}"/>
              </a:ext>
            </a:extLst>
          </p:cNvPr>
          <p:cNvSpPr txBox="1"/>
          <p:nvPr/>
        </p:nvSpPr>
        <p:spPr>
          <a:xfrm>
            <a:off x="6665714" y="5316386"/>
            <a:ext cx="254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Vecteur du document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9125875-BFCE-474E-92F9-35F353DE3A42}"/>
              </a:ext>
            </a:extLst>
          </p:cNvPr>
          <p:cNvSpPr txBox="1"/>
          <p:nvPr/>
        </p:nvSpPr>
        <p:spPr>
          <a:xfrm>
            <a:off x="7910625" y="1599731"/>
            <a:ext cx="35007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Vecteur du mot « </a:t>
            </a:r>
            <a:r>
              <a:rPr lang="fr-FR" sz="1600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delivery</a:t>
            </a:r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 »</a:t>
            </a:r>
          </a:p>
        </p:txBody>
      </p:sp>
      <p:sp>
        <p:nvSpPr>
          <p:cNvPr id="87" name="Rectangle : coins arrondis 86">
            <a:extLst>
              <a:ext uri="{FF2B5EF4-FFF2-40B4-BE49-F238E27FC236}">
                <a16:creationId xmlns:a16="http://schemas.microsoft.com/office/drawing/2014/main" id="{A533C901-973E-4B12-91AA-B8F9B5BD7C79}"/>
              </a:ext>
            </a:extLst>
          </p:cNvPr>
          <p:cNvSpPr/>
          <p:nvPr/>
        </p:nvSpPr>
        <p:spPr>
          <a:xfrm>
            <a:off x="150173" y="167315"/>
            <a:ext cx="4882471" cy="5835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AECEEF47-D880-42FB-81C8-034ADDAE8605}"/>
              </a:ext>
            </a:extLst>
          </p:cNvPr>
          <p:cNvSpPr txBox="1"/>
          <p:nvPr/>
        </p:nvSpPr>
        <p:spPr>
          <a:xfrm>
            <a:off x="364642" y="133022"/>
            <a:ext cx="4984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Doc2Vec (PV-DBOW)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C4D03CF-EA44-45EA-8E35-C270C55C3EDE}"/>
              </a:ext>
            </a:extLst>
          </p:cNvPr>
          <p:cNvSpPr txBox="1"/>
          <p:nvPr/>
        </p:nvSpPr>
        <p:spPr>
          <a:xfrm>
            <a:off x="1217683" y="840376"/>
            <a:ext cx="8702659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L'objectif principal de 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Doc2Vec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est de convertir la phrase (ou le paragraphe) en 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un vecteur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. C'est la généralisation du modèle Word2Vec.</a:t>
            </a:r>
          </a:p>
        </p:txBody>
      </p: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723DDD40-187A-4916-9CBB-C4813FC7B80E}"/>
              </a:ext>
            </a:extLst>
          </p:cNvPr>
          <p:cNvCxnSpPr>
            <a:cxnSpLocks/>
          </p:cNvCxnSpPr>
          <p:nvPr/>
        </p:nvCxnSpPr>
        <p:spPr>
          <a:xfrm flipH="1" flipV="1">
            <a:off x="2691453" y="4029361"/>
            <a:ext cx="2355487" cy="5472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1753AD1F-F241-4990-B8F9-89B73CAD0D2B}"/>
              </a:ext>
            </a:extLst>
          </p:cNvPr>
          <p:cNvCxnSpPr>
            <a:cxnSpLocks/>
          </p:cNvCxnSpPr>
          <p:nvPr/>
        </p:nvCxnSpPr>
        <p:spPr>
          <a:xfrm flipV="1">
            <a:off x="5082102" y="3984215"/>
            <a:ext cx="2094364" cy="5976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62176797-D52A-496A-9C97-8F5F85987F7F}"/>
              </a:ext>
            </a:extLst>
          </p:cNvPr>
          <p:cNvCxnSpPr>
            <a:cxnSpLocks/>
          </p:cNvCxnSpPr>
          <p:nvPr/>
        </p:nvCxnSpPr>
        <p:spPr>
          <a:xfrm flipH="1" flipV="1">
            <a:off x="4152744" y="3992990"/>
            <a:ext cx="910240" cy="5976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2685EBE-B9FF-4D7C-8B26-1D14EBEC9C36}"/>
              </a:ext>
            </a:extLst>
          </p:cNvPr>
          <p:cNvCxnSpPr>
            <a:cxnSpLocks/>
          </p:cNvCxnSpPr>
          <p:nvPr/>
        </p:nvCxnSpPr>
        <p:spPr>
          <a:xfrm flipV="1">
            <a:off x="5062984" y="3964544"/>
            <a:ext cx="568726" cy="626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87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76206D-0921-4A64-8D6A-D7E7C45F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356D7D-5A43-4200-8B2E-752B423F164F}"/>
              </a:ext>
            </a:extLst>
          </p:cNvPr>
          <p:cNvSpPr txBox="1"/>
          <p:nvPr/>
        </p:nvSpPr>
        <p:spPr>
          <a:xfrm>
            <a:off x="3656878" y="75077"/>
            <a:ext cx="3313090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Sommaire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FC2A9CA-0477-4E52-A76C-15C8F79E5F3E}"/>
              </a:ext>
            </a:extLst>
          </p:cNvPr>
          <p:cNvGrpSpPr/>
          <p:nvPr/>
        </p:nvGrpSpPr>
        <p:grpSpPr>
          <a:xfrm>
            <a:off x="-107934" y="1604395"/>
            <a:ext cx="3197207" cy="461665"/>
            <a:chOff x="737216" y="1156528"/>
            <a:chExt cx="2676121" cy="461665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C2C546B3-DD03-4711-AD53-F4992CD81389}"/>
                </a:ext>
              </a:extLst>
            </p:cNvPr>
            <p:cNvSpPr/>
            <p:nvPr/>
          </p:nvSpPr>
          <p:spPr>
            <a:xfrm>
              <a:off x="956595" y="1156528"/>
              <a:ext cx="2237363" cy="4616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AC40F14-DFD9-4B9D-AA1C-C7B00998F807}"/>
                </a:ext>
              </a:extLst>
            </p:cNvPr>
            <p:cNvSpPr txBox="1"/>
            <p:nvPr/>
          </p:nvSpPr>
          <p:spPr>
            <a:xfrm>
              <a:off x="737216" y="1156528"/>
              <a:ext cx="2676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Partie 1 NLP</a:t>
              </a:r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C1678BC3-2F18-4158-9236-57C0DCFA0319}"/>
              </a:ext>
            </a:extLst>
          </p:cNvPr>
          <p:cNvSpPr txBox="1"/>
          <p:nvPr/>
        </p:nvSpPr>
        <p:spPr>
          <a:xfrm>
            <a:off x="3089273" y="1618105"/>
            <a:ext cx="319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Données textuelles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35061755-E47A-47CB-9E76-B2ED73EA0B61}"/>
              </a:ext>
            </a:extLst>
          </p:cNvPr>
          <p:cNvGrpSpPr/>
          <p:nvPr/>
        </p:nvGrpSpPr>
        <p:grpSpPr>
          <a:xfrm>
            <a:off x="-107937" y="984010"/>
            <a:ext cx="3197210" cy="518474"/>
            <a:chOff x="737215" y="1156529"/>
            <a:chExt cx="2676121" cy="518474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8AF2EFC4-716F-4156-9C59-042023A24AAD}"/>
                </a:ext>
              </a:extLst>
            </p:cNvPr>
            <p:cNvSpPr/>
            <p:nvPr/>
          </p:nvSpPr>
          <p:spPr>
            <a:xfrm>
              <a:off x="956595" y="1156529"/>
              <a:ext cx="2237362" cy="51847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F26C016-B097-42EA-B133-3ECBFA67CB33}"/>
                </a:ext>
              </a:extLst>
            </p:cNvPr>
            <p:cNvSpPr txBox="1"/>
            <p:nvPr/>
          </p:nvSpPr>
          <p:spPr>
            <a:xfrm>
              <a:off x="737215" y="1156529"/>
              <a:ext cx="2676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Problématique</a:t>
              </a:r>
            </a:p>
          </p:txBody>
        </p:sp>
      </p:grpSp>
      <p:sp>
        <p:nvSpPr>
          <p:cNvPr id="15" name="Accolade ouvrante 14">
            <a:extLst>
              <a:ext uri="{FF2B5EF4-FFF2-40B4-BE49-F238E27FC236}">
                <a16:creationId xmlns:a16="http://schemas.microsoft.com/office/drawing/2014/main" id="{0B06F41D-CA12-4EFA-95EA-63DFCD155F90}"/>
              </a:ext>
            </a:extLst>
          </p:cNvPr>
          <p:cNvSpPr/>
          <p:nvPr/>
        </p:nvSpPr>
        <p:spPr>
          <a:xfrm>
            <a:off x="6277684" y="1242447"/>
            <a:ext cx="227846" cy="1212980"/>
          </a:xfrm>
          <a:prstGeom prst="lef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F540B2D-46EB-4B2F-A62C-F7B737D4BFF9}"/>
              </a:ext>
            </a:extLst>
          </p:cNvPr>
          <p:cNvSpPr txBox="1"/>
          <p:nvPr/>
        </p:nvSpPr>
        <p:spPr>
          <a:xfrm>
            <a:off x="6505530" y="1315043"/>
            <a:ext cx="39499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A. Méthodes classiques</a:t>
            </a:r>
            <a:endParaRPr lang="fr-FR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516AC7-F227-4A41-A5FB-FF8C6AA00AD5}"/>
              </a:ext>
            </a:extLst>
          </p:cNvPr>
          <p:cNvSpPr txBox="1"/>
          <p:nvPr/>
        </p:nvSpPr>
        <p:spPr>
          <a:xfrm>
            <a:off x="6505530" y="1862746"/>
            <a:ext cx="39499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B.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Text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embeddings</a:t>
            </a:r>
            <a:endParaRPr lang="fr-FR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8B3A4B9D-EDD1-42BC-AC8E-CAE7745E1341}"/>
              </a:ext>
            </a:extLst>
          </p:cNvPr>
          <p:cNvGrpSpPr/>
          <p:nvPr/>
        </p:nvGrpSpPr>
        <p:grpSpPr>
          <a:xfrm>
            <a:off x="-107939" y="2926582"/>
            <a:ext cx="3197207" cy="461665"/>
            <a:chOff x="737216" y="1156528"/>
            <a:chExt cx="2676121" cy="461665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37161B2B-E976-4D05-A00B-9EB10607AB4F}"/>
                </a:ext>
              </a:extLst>
            </p:cNvPr>
            <p:cNvSpPr/>
            <p:nvPr/>
          </p:nvSpPr>
          <p:spPr>
            <a:xfrm>
              <a:off x="956595" y="1156528"/>
              <a:ext cx="2237363" cy="4616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A939D83-2FB8-4A1D-86ED-7F2FB5402392}"/>
                </a:ext>
              </a:extLst>
            </p:cNvPr>
            <p:cNvSpPr txBox="1"/>
            <p:nvPr/>
          </p:nvSpPr>
          <p:spPr>
            <a:xfrm>
              <a:off x="737216" y="1156528"/>
              <a:ext cx="2676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Partie 2 Images</a:t>
              </a:r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641600A9-29CE-4714-930A-3440B83B2A48}"/>
              </a:ext>
            </a:extLst>
          </p:cNvPr>
          <p:cNvSpPr txBox="1"/>
          <p:nvPr/>
        </p:nvSpPr>
        <p:spPr>
          <a:xfrm>
            <a:off x="3089270" y="2964234"/>
            <a:ext cx="3197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Données visuelles</a:t>
            </a:r>
          </a:p>
        </p:txBody>
      </p:sp>
      <p:sp>
        <p:nvSpPr>
          <p:cNvPr id="22" name="Accolade ouvrante 21">
            <a:extLst>
              <a:ext uri="{FF2B5EF4-FFF2-40B4-BE49-F238E27FC236}">
                <a16:creationId xmlns:a16="http://schemas.microsoft.com/office/drawing/2014/main" id="{1BCC99AB-6E00-4C2E-BAAD-9DDC5B12D3C9}"/>
              </a:ext>
            </a:extLst>
          </p:cNvPr>
          <p:cNvSpPr/>
          <p:nvPr/>
        </p:nvSpPr>
        <p:spPr>
          <a:xfrm>
            <a:off x="6277681" y="2588576"/>
            <a:ext cx="227846" cy="1212980"/>
          </a:xfrm>
          <a:prstGeom prst="lef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69F0278-4365-4B08-8D58-E9CFE1209234}"/>
              </a:ext>
            </a:extLst>
          </p:cNvPr>
          <p:cNvSpPr txBox="1"/>
          <p:nvPr/>
        </p:nvSpPr>
        <p:spPr>
          <a:xfrm>
            <a:off x="6505527" y="2661172"/>
            <a:ext cx="4476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A. Algorithmes SIFT et ORB</a:t>
            </a:r>
            <a:endParaRPr lang="fr-FR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FF661CE-B922-488C-A74F-EFBAE8F0495E}"/>
              </a:ext>
            </a:extLst>
          </p:cNvPr>
          <p:cNvSpPr txBox="1"/>
          <p:nvPr/>
        </p:nvSpPr>
        <p:spPr>
          <a:xfrm>
            <a:off x="6505527" y="3208875"/>
            <a:ext cx="4625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B. Réseaux de neurones CNN</a:t>
            </a:r>
            <a:endParaRPr lang="fr-FR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35359BE-3496-44BE-82D3-9CE0F52ABEFD}"/>
              </a:ext>
            </a:extLst>
          </p:cNvPr>
          <p:cNvGrpSpPr/>
          <p:nvPr/>
        </p:nvGrpSpPr>
        <p:grpSpPr>
          <a:xfrm>
            <a:off x="-107940" y="4699825"/>
            <a:ext cx="3197210" cy="518474"/>
            <a:chOff x="737215" y="1156529"/>
            <a:chExt cx="2676121" cy="518474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39F5F72B-E1B3-47C9-870C-4A479D2B44FF}"/>
                </a:ext>
              </a:extLst>
            </p:cNvPr>
            <p:cNvSpPr/>
            <p:nvPr/>
          </p:nvSpPr>
          <p:spPr>
            <a:xfrm>
              <a:off x="956595" y="1156529"/>
              <a:ext cx="2237362" cy="51847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C49BDD2D-2454-4538-A711-4B52FEB452D0}"/>
                </a:ext>
              </a:extLst>
            </p:cNvPr>
            <p:cNvSpPr txBox="1"/>
            <p:nvPr/>
          </p:nvSpPr>
          <p:spPr>
            <a:xfrm>
              <a:off x="737215" y="1156529"/>
              <a:ext cx="2676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Conclusion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7E316512-0A3B-4196-8A03-3477BEEB917A}"/>
              </a:ext>
            </a:extLst>
          </p:cNvPr>
          <p:cNvGrpSpPr/>
          <p:nvPr/>
        </p:nvGrpSpPr>
        <p:grpSpPr>
          <a:xfrm>
            <a:off x="-107940" y="5382246"/>
            <a:ext cx="3197210" cy="518474"/>
            <a:chOff x="737215" y="1156529"/>
            <a:chExt cx="2676121" cy="518474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676F7CF2-02E8-4C06-B188-8DF8C23A3F3D}"/>
                </a:ext>
              </a:extLst>
            </p:cNvPr>
            <p:cNvSpPr/>
            <p:nvPr/>
          </p:nvSpPr>
          <p:spPr>
            <a:xfrm>
              <a:off x="956595" y="1156529"/>
              <a:ext cx="2237362" cy="51847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3DA3AFC4-F888-436D-AF23-D56764B22049}"/>
                </a:ext>
              </a:extLst>
            </p:cNvPr>
            <p:cNvSpPr txBox="1"/>
            <p:nvPr/>
          </p:nvSpPr>
          <p:spPr>
            <a:xfrm>
              <a:off x="737215" y="1156529"/>
              <a:ext cx="2676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Prolongements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AD18DC8E-E870-4A2B-B9B1-853892FD2C4A}"/>
              </a:ext>
            </a:extLst>
          </p:cNvPr>
          <p:cNvGrpSpPr/>
          <p:nvPr/>
        </p:nvGrpSpPr>
        <p:grpSpPr>
          <a:xfrm>
            <a:off x="-182585" y="6076443"/>
            <a:ext cx="3197210" cy="518474"/>
            <a:chOff x="674736" y="1156529"/>
            <a:chExt cx="2676121" cy="518474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47F52A2-A446-4E23-A224-53879FD546FE}"/>
                </a:ext>
              </a:extLst>
            </p:cNvPr>
            <p:cNvSpPr/>
            <p:nvPr/>
          </p:nvSpPr>
          <p:spPr>
            <a:xfrm>
              <a:off x="956595" y="1156529"/>
              <a:ext cx="2237362" cy="51847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7DA2932A-4D2B-47E2-A2FF-D48E9E75685A}"/>
                </a:ext>
              </a:extLst>
            </p:cNvPr>
            <p:cNvSpPr txBox="1"/>
            <p:nvPr/>
          </p:nvSpPr>
          <p:spPr>
            <a:xfrm>
              <a:off x="674736" y="1156529"/>
              <a:ext cx="2676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Annexes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A638AA0A-56FB-454A-A0D6-4066C73DD41D}"/>
              </a:ext>
            </a:extLst>
          </p:cNvPr>
          <p:cNvGrpSpPr/>
          <p:nvPr/>
        </p:nvGrpSpPr>
        <p:grpSpPr>
          <a:xfrm>
            <a:off x="-107940" y="3882044"/>
            <a:ext cx="3275414" cy="483649"/>
            <a:chOff x="740337" y="1185637"/>
            <a:chExt cx="2325526" cy="483649"/>
          </a:xfrm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B4CE2F8B-A231-4200-AFB8-3A51E238F968}"/>
                </a:ext>
              </a:extLst>
            </p:cNvPr>
            <p:cNvSpPr/>
            <p:nvPr/>
          </p:nvSpPr>
          <p:spPr>
            <a:xfrm>
              <a:off x="926423" y="1207621"/>
              <a:ext cx="1897827" cy="4616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DCDAE34E-B8C9-4FD3-BC52-045F8FC4ED7D}"/>
                </a:ext>
              </a:extLst>
            </p:cNvPr>
            <p:cNvSpPr txBox="1"/>
            <p:nvPr/>
          </p:nvSpPr>
          <p:spPr>
            <a:xfrm>
              <a:off x="740337" y="1185637"/>
              <a:ext cx="2325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Partie 3 </a:t>
              </a:r>
              <a:r>
                <a:rPr lang="fr-FR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Combinaison</a:t>
              </a:r>
              <a:endPara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0C80E782-AF3F-452C-884F-3604632D692F}"/>
              </a:ext>
            </a:extLst>
          </p:cNvPr>
          <p:cNvSpPr txBox="1"/>
          <p:nvPr/>
        </p:nvSpPr>
        <p:spPr>
          <a:xfrm>
            <a:off x="3167474" y="3904028"/>
            <a:ext cx="7037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Combinaison données textuelles + visuelles</a:t>
            </a:r>
          </a:p>
        </p:txBody>
      </p:sp>
    </p:spTree>
    <p:extLst>
      <p:ext uri="{BB962C8B-B14F-4D97-AF65-F5344CB8AC3E}">
        <p14:creationId xmlns:p14="http://schemas.microsoft.com/office/powerpoint/2010/main" val="4016615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ACE7B1-5FCA-439D-B9C8-641813325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1AEC833-BD86-4DE6-B59B-08EC2F73823D}"/>
              </a:ext>
            </a:extLst>
          </p:cNvPr>
          <p:cNvSpPr/>
          <p:nvPr/>
        </p:nvSpPr>
        <p:spPr>
          <a:xfrm>
            <a:off x="150173" y="167315"/>
            <a:ext cx="3292823" cy="5835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98FF4D2-A041-477D-93AD-A4585F187BEE}"/>
              </a:ext>
            </a:extLst>
          </p:cNvPr>
          <p:cNvSpPr txBox="1"/>
          <p:nvPr/>
        </p:nvSpPr>
        <p:spPr>
          <a:xfrm>
            <a:off x="364642" y="133022"/>
            <a:ext cx="29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USE et BERT</a:t>
            </a:r>
          </a:p>
        </p:txBody>
      </p: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D9ED78D2-D7B3-4312-97B3-567A397A5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594481"/>
              </p:ext>
            </p:extLst>
          </p:nvPr>
        </p:nvGraphicFramePr>
        <p:xfrm>
          <a:off x="364642" y="971593"/>
          <a:ext cx="10477394" cy="564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6607">
                  <a:extLst>
                    <a:ext uri="{9D8B030D-6E8A-4147-A177-3AD203B41FA5}">
                      <a16:colId xmlns:a16="http://schemas.microsoft.com/office/drawing/2014/main" val="2028032791"/>
                    </a:ext>
                  </a:extLst>
                </a:gridCol>
                <a:gridCol w="5980787">
                  <a:extLst>
                    <a:ext uri="{9D8B030D-6E8A-4147-A177-3AD203B41FA5}">
                      <a16:colId xmlns:a16="http://schemas.microsoft.com/office/drawing/2014/main" val="3301950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anose="020F0704030504030204" pitchFamily="34" charset="0"/>
                          <a:ea typeface="+mn-ea"/>
                          <a:cs typeface="Arial" panose="020B0604020202020204" pitchFamily="34" charset="0"/>
                        </a:rPr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32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anose="020F0704030504030204" pitchFamily="34" charset="0"/>
                          <a:ea typeface="+mn-ea"/>
                          <a:cs typeface="Arial" panose="020B0604020202020204" pitchFamily="34" charset="0"/>
                        </a:rPr>
                        <a:t>BERT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37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</a:t>
                      </a:r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niversal </a:t>
                      </a:r>
                      <a:r>
                        <a:rPr lang="fr-FR" sz="16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</a:t>
                      </a:r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entence </a:t>
                      </a:r>
                      <a:r>
                        <a:rPr lang="fr-FR" sz="16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ncoder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i="0" dirty="0" err="1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r>
                        <a:rPr lang="fr-FR" sz="1600" b="0" i="0" dirty="0" err="1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idirectional</a:t>
                      </a:r>
                      <a:r>
                        <a:rPr lang="fr-FR" sz="1600" b="0" i="0" dirty="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600" b="1" i="0" dirty="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fr-FR" sz="1600" b="0" i="0" dirty="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ncoder </a:t>
                      </a:r>
                      <a:r>
                        <a:rPr lang="fr-FR" sz="1600" b="1" i="0" dirty="0" err="1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fr-FR" sz="1600" b="0" i="0" dirty="0" err="1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epresentations</a:t>
                      </a:r>
                      <a:r>
                        <a:rPr lang="fr-FR" sz="1600" b="0" i="0" dirty="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600" b="0" i="0" dirty="0" err="1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</a:t>
                      </a:r>
                      <a:r>
                        <a:rPr lang="fr-FR" sz="1600" b="0" i="0" dirty="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600" b="1" i="0" dirty="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fr-FR" sz="1600" b="0" i="0" dirty="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ransformers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11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Encode le texte 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 vecteurs de haute dimension qui peuvent être utilisés pour la </a:t>
                      </a: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classification du 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Transformateur </a:t>
                      </a: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bidirectionnel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pré-entraîné : chaque mot est contextualisé en utilisant les mots à sa gauche et à sa droite.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Convient à de nombreux types de tâches de NLP, dont la </a:t>
                      </a: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classification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02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 modèle est entraîné et optimisé pour :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les phrases,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les expressions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les paragraphes courts.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Il prend en entrée des données de différents types comme 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 </a:t>
                      </a:r>
                      <a:r>
                        <a:rPr lang="fr-FR" sz="14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images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ou/et du texte</a:t>
                      </a:r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689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Pré-entrainé sur des données variées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Pré-entraîné, de façon non supervisée, essais avec 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DistilBert</a:t>
                      </a:r>
                      <a:endParaRPr lang="fr-FR" sz="1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RobertaLarge</a:t>
                      </a:r>
                      <a:endParaRPr lang="fr-FR" sz="1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2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Entrée : texte en </a:t>
                      </a: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anglais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Sortie : un vecteur à </a:t>
                      </a: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 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dimensions.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Entrée : texte en </a:t>
                      </a: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anglais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Sortie : un vecteur à </a:t>
                      </a: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768 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dimensions. (</a:t>
                      </a:r>
                      <a:r>
                        <a:rPr lang="fr-FR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DistilBert</a:t>
                      </a:r>
                      <a:r>
                        <a:rPr lang="fr-FR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Sortie : un vecteur à </a:t>
                      </a:r>
                      <a:r>
                        <a:rPr lang="fr-F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1024 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dimensions. (</a:t>
                      </a:r>
                      <a:r>
                        <a:rPr lang="fr-FR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RobertaLarge</a:t>
                      </a:r>
                      <a:r>
                        <a:rPr lang="fr-FR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684908"/>
                  </a:ext>
                </a:extLst>
              </a:tr>
              <a:tr h="389432">
                <a:tc>
                  <a:txBody>
                    <a:bodyPr/>
                    <a:lstStyle/>
                    <a:p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740838"/>
                  </a:ext>
                </a:extLst>
              </a:tr>
            </a:tbl>
          </a:graphicData>
        </a:graphic>
      </p:graphicFrame>
      <p:pic>
        <p:nvPicPr>
          <p:cNvPr id="11" name="Image 10">
            <a:extLst>
              <a:ext uri="{FF2B5EF4-FFF2-40B4-BE49-F238E27FC236}">
                <a16:creationId xmlns:a16="http://schemas.microsoft.com/office/drawing/2014/main" id="{9DB34E46-AEC3-4CA1-9A4C-C882C9710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6"/>
          <a:stretch/>
        </p:blipFill>
        <p:spPr>
          <a:xfrm>
            <a:off x="769872" y="5375625"/>
            <a:ext cx="3643507" cy="10215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8C03558-C537-43B8-85E2-305A80EEC951}"/>
              </a:ext>
            </a:extLst>
          </p:cNvPr>
          <p:cNvSpPr txBox="1"/>
          <p:nvPr/>
        </p:nvSpPr>
        <p:spPr>
          <a:xfrm>
            <a:off x="3498845" y="289804"/>
            <a:ext cx="74179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i="0" kern="1200" dirty="0">
                <a:solidFill>
                  <a:schemeClr val="dk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Les phrases sont prises dans leur ensemble tout en tenant compte du </a:t>
            </a:r>
            <a:r>
              <a:rPr lang="fr-FR" sz="1600" b="1" i="0" kern="1200" dirty="0">
                <a:solidFill>
                  <a:schemeClr val="dk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contexte</a:t>
            </a: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F63D5E7-E075-4CA5-A7B1-9406A7A3C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347" y="5110697"/>
            <a:ext cx="1682031" cy="1413336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3475002-E1C9-4739-88CE-4766E5468110}"/>
              </a:ext>
            </a:extLst>
          </p:cNvPr>
          <p:cNvCxnSpPr>
            <a:cxnSpLocks/>
          </p:cNvCxnSpPr>
          <p:nvPr/>
        </p:nvCxnSpPr>
        <p:spPr>
          <a:xfrm flipV="1">
            <a:off x="6466114" y="5654351"/>
            <a:ext cx="0" cy="232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E53126D-6E7D-4A79-9779-89D6D16EA113}"/>
              </a:ext>
            </a:extLst>
          </p:cNvPr>
          <p:cNvCxnSpPr>
            <a:cxnSpLocks/>
          </p:cNvCxnSpPr>
          <p:nvPr/>
        </p:nvCxnSpPr>
        <p:spPr>
          <a:xfrm flipH="1" flipV="1">
            <a:off x="6068007" y="5654351"/>
            <a:ext cx="398106" cy="185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9EE6ABF-7434-4AAA-B326-E912290631D5}"/>
              </a:ext>
            </a:extLst>
          </p:cNvPr>
          <p:cNvCxnSpPr>
            <a:cxnSpLocks/>
          </p:cNvCxnSpPr>
          <p:nvPr/>
        </p:nvCxnSpPr>
        <p:spPr>
          <a:xfrm flipV="1">
            <a:off x="6466114" y="5654351"/>
            <a:ext cx="839755" cy="185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CDBCFFD1-B5AD-4DEA-B121-DE463C143A81}"/>
              </a:ext>
            </a:extLst>
          </p:cNvPr>
          <p:cNvSpPr txBox="1"/>
          <p:nvPr/>
        </p:nvSpPr>
        <p:spPr>
          <a:xfrm>
            <a:off x="7750038" y="5585713"/>
            <a:ext cx="1921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Bidirectionnel </a:t>
            </a:r>
          </a:p>
        </p:txBody>
      </p:sp>
    </p:spTree>
    <p:extLst>
      <p:ext uri="{BB962C8B-B14F-4D97-AF65-F5344CB8AC3E}">
        <p14:creationId xmlns:p14="http://schemas.microsoft.com/office/powerpoint/2010/main" val="1939866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A406D3-3FE5-491E-9514-FA1F9B22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D60002C4-6883-4929-94F2-EBA95E6AEE5A}"/>
              </a:ext>
            </a:extLst>
          </p:cNvPr>
          <p:cNvGrpSpPr/>
          <p:nvPr/>
        </p:nvGrpSpPr>
        <p:grpSpPr>
          <a:xfrm>
            <a:off x="257588" y="3751395"/>
            <a:ext cx="5514971" cy="1695450"/>
            <a:chOff x="301597" y="2799671"/>
            <a:chExt cx="5514971" cy="1695450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639FB3F8-61A1-4BBE-BE24-36E17125BBF2}"/>
                </a:ext>
              </a:extLst>
            </p:cNvPr>
            <p:cNvSpPr txBox="1"/>
            <p:nvPr/>
          </p:nvSpPr>
          <p:spPr>
            <a:xfrm>
              <a:off x="301597" y="3531755"/>
              <a:ext cx="1494237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  <a:latin typeface="Arial Rounded MT Bold" panose="020F0704030504030204" pitchFamily="34" charset="0"/>
                </a:rPr>
                <a:t>description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F635A3-87CA-4737-B124-F959817B9418}"/>
                </a:ext>
              </a:extLst>
            </p:cNvPr>
            <p:cNvSpPr/>
            <p:nvPr/>
          </p:nvSpPr>
          <p:spPr>
            <a:xfrm>
              <a:off x="2272005" y="2975988"/>
              <a:ext cx="1567543" cy="139959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15A323D-F7F5-499B-9D9B-05B52DCD31D8}"/>
                </a:ext>
              </a:extLst>
            </p:cNvPr>
            <p:cNvSpPr txBox="1"/>
            <p:nvPr/>
          </p:nvSpPr>
          <p:spPr>
            <a:xfrm>
              <a:off x="2449287" y="3477240"/>
              <a:ext cx="1198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C00000"/>
                  </a:solidFill>
                  <a:latin typeface="Arial Rounded MT Bold" panose="020F0704030504030204" pitchFamily="34" charset="0"/>
                </a:rPr>
                <a:t>MODÈLE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E6F4767-174A-4472-A710-6A4B5E144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4459" y="3716421"/>
              <a:ext cx="433874" cy="0"/>
            </a:xfrm>
            <a:prstGeom prst="line">
              <a:avLst/>
            </a:prstGeom>
            <a:ln w="38100">
              <a:solidFill>
                <a:srgbClr val="F2C1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0848628-0890-439D-A881-8AA097C89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1618" y="2799671"/>
              <a:ext cx="1504950" cy="1695450"/>
            </a:xfrm>
            <a:prstGeom prst="rect">
              <a:avLst/>
            </a:prstGeom>
          </p:spPr>
        </p:pic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0A5C201D-1EBB-4DA4-8A23-5C28D7AD5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2431" y="3041780"/>
              <a:ext cx="460991" cy="691992"/>
            </a:xfrm>
            <a:prstGeom prst="line">
              <a:avLst/>
            </a:prstGeom>
            <a:ln w="38100">
              <a:solidFill>
                <a:srgbClr val="F2C1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5BEA3149-F201-4C13-9EB1-E5A5002D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9548" y="3716421"/>
              <a:ext cx="433874" cy="0"/>
            </a:xfrm>
            <a:prstGeom prst="line">
              <a:avLst/>
            </a:prstGeom>
            <a:ln w="38100">
              <a:solidFill>
                <a:srgbClr val="F2C1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1EA4A889-A339-437A-9B01-3AE27D694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8270" y="3237722"/>
              <a:ext cx="663348" cy="663365"/>
            </a:xfrm>
            <a:prstGeom prst="line">
              <a:avLst/>
            </a:prstGeom>
            <a:ln w="38100">
              <a:solidFill>
                <a:srgbClr val="F2C1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41309FD0-3458-4BF1-98D7-0CF29FDD62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2431" y="3477240"/>
              <a:ext cx="499187" cy="239181"/>
            </a:xfrm>
            <a:prstGeom prst="line">
              <a:avLst/>
            </a:prstGeom>
            <a:ln w="38100">
              <a:solidFill>
                <a:srgbClr val="F2C1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13E13F6D-6322-4E07-8C9F-B2946B1A93D0}"/>
                </a:ext>
              </a:extLst>
            </p:cNvPr>
            <p:cNvCxnSpPr>
              <a:cxnSpLocks/>
            </p:cNvCxnSpPr>
            <p:nvPr/>
          </p:nvCxnSpPr>
          <p:spPr>
            <a:xfrm>
              <a:off x="3782180" y="3716421"/>
              <a:ext cx="529438" cy="130151"/>
            </a:xfrm>
            <a:prstGeom prst="line">
              <a:avLst/>
            </a:prstGeom>
            <a:ln w="38100">
              <a:solidFill>
                <a:srgbClr val="F2C1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3E001EC9-D0A5-4888-BC4F-299B9DF5D6C3}"/>
                </a:ext>
              </a:extLst>
            </p:cNvPr>
            <p:cNvCxnSpPr>
              <a:cxnSpLocks/>
            </p:cNvCxnSpPr>
            <p:nvPr/>
          </p:nvCxnSpPr>
          <p:spPr>
            <a:xfrm>
              <a:off x="3531020" y="3524906"/>
              <a:ext cx="780598" cy="533910"/>
            </a:xfrm>
            <a:prstGeom prst="line">
              <a:avLst/>
            </a:prstGeom>
            <a:ln w="38100">
              <a:solidFill>
                <a:srgbClr val="F2C1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44C67461-53C1-42B4-9557-456ADB044244}"/>
                </a:ext>
              </a:extLst>
            </p:cNvPr>
            <p:cNvCxnSpPr>
              <a:cxnSpLocks/>
            </p:cNvCxnSpPr>
            <p:nvPr/>
          </p:nvCxnSpPr>
          <p:spPr>
            <a:xfrm>
              <a:off x="3648270" y="3531755"/>
              <a:ext cx="661356" cy="756944"/>
            </a:xfrm>
            <a:prstGeom prst="line">
              <a:avLst/>
            </a:prstGeom>
            <a:ln w="38100">
              <a:solidFill>
                <a:srgbClr val="F2C1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6E56CDBC-DD40-46C1-B301-5525CA29C1B5}"/>
              </a:ext>
            </a:extLst>
          </p:cNvPr>
          <p:cNvSpPr txBox="1"/>
          <p:nvPr/>
        </p:nvSpPr>
        <p:spPr>
          <a:xfrm>
            <a:off x="4349593" y="3327155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 Rounded MT Bold" panose="020F0704030504030204" pitchFamily="34" charset="0"/>
              </a:rPr>
              <a:t>catégories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3A5B280-1CCB-4102-A33D-31A9D7554E32}"/>
              </a:ext>
            </a:extLst>
          </p:cNvPr>
          <p:cNvSpPr txBox="1"/>
          <p:nvPr/>
        </p:nvSpPr>
        <p:spPr>
          <a:xfrm>
            <a:off x="6197786" y="5476041"/>
            <a:ext cx="1863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 Rounded MT Bold" panose="020F0704030504030204" pitchFamily="34" charset="0"/>
              </a:rPr>
              <a:t>… pour cette</a:t>
            </a:r>
          </a:p>
          <a:p>
            <a:r>
              <a:rPr lang="fr-FR" dirty="0">
                <a:solidFill>
                  <a:srgbClr val="C00000"/>
                </a:solidFill>
                <a:latin typeface="Arial Rounded MT Bold" panose="020F0704030504030204" pitchFamily="34" charset="0"/>
              </a:rPr>
              <a:t>                       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71ED5C8-1103-47B6-8457-2F0066C28002}"/>
              </a:ext>
            </a:extLst>
          </p:cNvPr>
          <p:cNvSpPr/>
          <p:nvPr/>
        </p:nvSpPr>
        <p:spPr>
          <a:xfrm>
            <a:off x="8044951" y="3913202"/>
            <a:ext cx="1567543" cy="1399591"/>
          </a:xfrm>
          <a:prstGeom prst="rect">
            <a:avLst/>
          </a:prstGeom>
          <a:solidFill>
            <a:srgbClr val="D8412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69DE010-28AD-4001-B19F-DB2ED43DA0B6}"/>
              </a:ext>
            </a:extLst>
          </p:cNvPr>
          <p:cNvSpPr txBox="1"/>
          <p:nvPr/>
        </p:nvSpPr>
        <p:spPr>
          <a:xfrm>
            <a:off x="8210618" y="4118039"/>
            <a:ext cx="1198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Zero</a:t>
            </a:r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 Shot Learning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86E9A8A-C455-4E8D-82A3-A90510111218}"/>
              </a:ext>
            </a:extLst>
          </p:cNvPr>
          <p:cNvCxnSpPr>
            <a:cxnSpLocks/>
          </p:cNvCxnSpPr>
          <p:nvPr/>
        </p:nvCxnSpPr>
        <p:spPr>
          <a:xfrm flipV="1">
            <a:off x="7555140" y="4653635"/>
            <a:ext cx="433874" cy="0"/>
          </a:xfrm>
          <a:prstGeom prst="line">
            <a:avLst/>
          </a:prstGeom>
          <a:ln w="38100">
            <a:solidFill>
              <a:srgbClr val="F2C1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 40">
            <a:extLst>
              <a:ext uri="{FF2B5EF4-FFF2-40B4-BE49-F238E27FC236}">
                <a16:creationId xmlns:a16="http://schemas.microsoft.com/office/drawing/2014/main" id="{2A988A72-C1DA-4A4F-ABEB-0066FE653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238" y="3751395"/>
            <a:ext cx="1504950" cy="1695450"/>
          </a:xfrm>
          <a:prstGeom prst="rect">
            <a:avLst/>
          </a:prstGeom>
        </p:spPr>
      </p:pic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EED1A533-3B98-4D3F-BA91-0BFA78F3D7E0}"/>
              </a:ext>
            </a:extLst>
          </p:cNvPr>
          <p:cNvCxnSpPr>
            <a:cxnSpLocks/>
          </p:cNvCxnSpPr>
          <p:nvPr/>
        </p:nvCxnSpPr>
        <p:spPr>
          <a:xfrm flipV="1">
            <a:off x="9612494" y="4653635"/>
            <a:ext cx="433874" cy="0"/>
          </a:xfrm>
          <a:prstGeom prst="line">
            <a:avLst/>
          </a:prstGeom>
          <a:ln w="38100">
            <a:solidFill>
              <a:srgbClr val="F2C1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B131E639-4A75-4E2D-8C3B-DFBAB8F02E28}"/>
              </a:ext>
            </a:extLst>
          </p:cNvPr>
          <p:cNvSpPr txBox="1"/>
          <p:nvPr/>
        </p:nvSpPr>
        <p:spPr>
          <a:xfrm>
            <a:off x="6102968" y="3037591"/>
            <a:ext cx="166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C00000"/>
                </a:solidFill>
                <a:latin typeface="Arial Rounded MT Bold" panose="020F0704030504030204" pitchFamily="34" charset="0"/>
              </a:rPr>
              <a:t>Quelle catégorie? ...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5FE6D71F-574F-41AC-8C07-ED88BF1EBDC0}"/>
              </a:ext>
            </a:extLst>
          </p:cNvPr>
          <p:cNvSpPr/>
          <p:nvPr/>
        </p:nvSpPr>
        <p:spPr>
          <a:xfrm>
            <a:off x="4700327" y="4017834"/>
            <a:ext cx="707762" cy="307156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F4B2A22-9D4D-425A-A6B0-A32AD579F020}"/>
              </a:ext>
            </a:extLst>
          </p:cNvPr>
          <p:cNvCxnSpPr/>
          <p:nvPr/>
        </p:nvCxnSpPr>
        <p:spPr>
          <a:xfrm>
            <a:off x="5985172" y="2582704"/>
            <a:ext cx="0" cy="3638939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1ADF866C-D8F8-42FC-910E-3E5B5803BE06}"/>
              </a:ext>
            </a:extLst>
          </p:cNvPr>
          <p:cNvSpPr/>
          <p:nvPr/>
        </p:nvSpPr>
        <p:spPr>
          <a:xfrm>
            <a:off x="150173" y="167315"/>
            <a:ext cx="4403166" cy="5835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DEBECED-2284-4B4B-8395-9190A5138C51}"/>
              </a:ext>
            </a:extLst>
          </p:cNvPr>
          <p:cNvSpPr txBox="1"/>
          <p:nvPr/>
        </p:nvSpPr>
        <p:spPr>
          <a:xfrm>
            <a:off x="323875" y="131406"/>
            <a:ext cx="405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Zero</a:t>
            </a: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Shot Learning</a:t>
            </a: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8942C1E5-CC44-495E-AA76-8A3DA685D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2" t="18000" r="25214" b="68607"/>
          <a:stretch/>
        </p:blipFill>
        <p:spPr>
          <a:xfrm>
            <a:off x="10099688" y="4533374"/>
            <a:ext cx="1162361" cy="267464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D959C14A-2DE6-4C17-86D7-D99F1C7E65A3}"/>
              </a:ext>
            </a:extLst>
          </p:cNvPr>
          <p:cNvSpPr txBox="1"/>
          <p:nvPr/>
        </p:nvSpPr>
        <p:spPr>
          <a:xfrm>
            <a:off x="607141" y="2554132"/>
            <a:ext cx="493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highlight>
                  <a:srgbClr val="F2C1BB"/>
                </a:highlight>
                <a:latin typeface="Arial Rounded MT Bold" panose="020F0704030504030204" pitchFamily="34" charset="0"/>
              </a:rPr>
              <a:t>MODÈLE DE CLASSIFICATION DE TEXTES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4039F917-97C2-451E-9244-550C6D63C220}"/>
              </a:ext>
            </a:extLst>
          </p:cNvPr>
          <p:cNvSpPr txBox="1"/>
          <p:nvPr/>
        </p:nvSpPr>
        <p:spPr>
          <a:xfrm>
            <a:off x="7286068" y="2592984"/>
            <a:ext cx="308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highlight>
                  <a:srgbClr val="D8412D"/>
                </a:highlight>
                <a:latin typeface="Arial Rounded MT Bold" panose="020F0704030504030204" pitchFamily="34" charset="0"/>
              </a:rPr>
              <a:t>ZERO SHOT LEARNING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816BC675-5894-40A4-980A-2F66257C50E0}"/>
              </a:ext>
            </a:extLst>
          </p:cNvPr>
          <p:cNvSpPr txBox="1"/>
          <p:nvPr/>
        </p:nvSpPr>
        <p:spPr>
          <a:xfrm>
            <a:off x="2019223" y="1222041"/>
            <a:ext cx="780204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Processus par lequel une machine apprend </a:t>
            </a:r>
            <a:r>
              <a:rPr lang="fr-FR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à catégoriser des objets 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sans </a:t>
            </a: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aucune donnée d'apprentissage étiquetée 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pour aider à la classification</a:t>
            </a:r>
            <a:r>
              <a:rPr lang="fr-FR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8C5B6805-BFA0-4CD5-A910-3E76CFABF613}"/>
              </a:ext>
            </a:extLst>
          </p:cNvPr>
          <p:cNvSpPr txBox="1"/>
          <p:nvPr/>
        </p:nvSpPr>
        <p:spPr>
          <a:xfrm>
            <a:off x="6174239" y="5817946"/>
            <a:ext cx="1663476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 Rounded MT Bold" panose="020F0704030504030204" pitchFamily="34" charset="0"/>
              </a:rPr>
              <a:t>description ?</a:t>
            </a:r>
          </a:p>
        </p:txBody>
      </p:sp>
    </p:spTree>
    <p:extLst>
      <p:ext uri="{BB962C8B-B14F-4D97-AF65-F5344CB8AC3E}">
        <p14:creationId xmlns:p14="http://schemas.microsoft.com/office/powerpoint/2010/main" val="1861690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548BD-1F13-4E1E-AEE1-F32F43C52378}"/>
              </a:ext>
            </a:extLst>
          </p:cNvPr>
          <p:cNvSpPr/>
          <p:nvPr/>
        </p:nvSpPr>
        <p:spPr>
          <a:xfrm>
            <a:off x="10795518" y="0"/>
            <a:ext cx="1396482" cy="684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CCA22B-D76C-4781-A7A5-7FDC3CEF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31A76100-299B-44B5-9F4E-DD422BA38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984159"/>
              </p:ext>
            </p:extLst>
          </p:nvPr>
        </p:nvGraphicFramePr>
        <p:xfrm>
          <a:off x="186022" y="166520"/>
          <a:ext cx="11460067" cy="6393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875">
                  <a:extLst>
                    <a:ext uri="{9D8B030D-6E8A-4147-A177-3AD203B41FA5}">
                      <a16:colId xmlns:a16="http://schemas.microsoft.com/office/drawing/2014/main" val="2892740360"/>
                    </a:ext>
                  </a:extLst>
                </a:gridCol>
                <a:gridCol w="2407298">
                  <a:extLst>
                    <a:ext uri="{9D8B030D-6E8A-4147-A177-3AD203B41FA5}">
                      <a16:colId xmlns:a16="http://schemas.microsoft.com/office/drawing/2014/main" val="1460792899"/>
                    </a:ext>
                  </a:extLst>
                </a:gridCol>
                <a:gridCol w="2407298">
                  <a:extLst>
                    <a:ext uri="{9D8B030D-6E8A-4147-A177-3AD203B41FA5}">
                      <a16:colId xmlns:a16="http://schemas.microsoft.com/office/drawing/2014/main" val="2362971216"/>
                    </a:ext>
                  </a:extLst>
                </a:gridCol>
                <a:gridCol w="2407298">
                  <a:extLst>
                    <a:ext uri="{9D8B030D-6E8A-4147-A177-3AD203B41FA5}">
                      <a16:colId xmlns:a16="http://schemas.microsoft.com/office/drawing/2014/main" val="3648613583"/>
                    </a:ext>
                  </a:extLst>
                </a:gridCol>
                <a:gridCol w="2407298">
                  <a:extLst>
                    <a:ext uri="{9D8B030D-6E8A-4147-A177-3AD203B41FA5}">
                      <a16:colId xmlns:a16="http://schemas.microsoft.com/office/drawing/2014/main" val="2346023986"/>
                    </a:ext>
                  </a:extLst>
                </a:gridCol>
              </a:tblGrid>
              <a:tr h="317401"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rial Rounded MT Bold" panose="020F0704030504030204" pitchFamily="34" charset="0"/>
                        </a:rPr>
                        <a:t>Doc2Vec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rial Rounded MT Bold" panose="020F0704030504030204" pitchFamily="34" charset="0"/>
                        </a:rPr>
                        <a:t>BERT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rial Rounded MT Bold" panose="020F0704030504030204" pitchFamily="34" charset="0"/>
                        </a:rPr>
                        <a:t>USE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rial Rounded MT Bold" panose="020F0704030504030204" pitchFamily="34" charset="0"/>
                        </a:rPr>
                        <a:t>ZERO_SHOT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809853"/>
                  </a:ext>
                </a:extLst>
              </a:tr>
              <a:tr h="1318615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Résultats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7190133"/>
                  </a:ext>
                </a:extLst>
              </a:tr>
              <a:tr h="603972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Colonne(s)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algn="ctr"/>
                      <a:endParaRPr lang="fr-F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Description</a:t>
                      </a:r>
                    </a:p>
                    <a:p>
                      <a:pPr algn="ctr"/>
                      <a:endParaRPr lang="fr-F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algn="ctr"/>
                      <a:endParaRPr lang="fr-F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algn="ctr"/>
                      <a:r>
                        <a:rPr lang="fr-FR" sz="15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product_name</a:t>
                      </a:r>
                      <a:r>
                        <a:rPr lang="fr-FR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  + </a:t>
                      </a:r>
                      <a:r>
                        <a:rPr lang="fr-FR" sz="15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product_specifications</a:t>
                      </a:r>
                      <a:endParaRPr lang="fr-F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algn="ctr"/>
                      <a:endParaRPr lang="fr-F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algn="ctr"/>
                      <a:r>
                        <a:rPr lang="fr-FR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description + </a:t>
                      </a:r>
                      <a:r>
                        <a:rPr lang="fr-FR" sz="15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product_name</a:t>
                      </a:r>
                      <a:r>
                        <a:rPr lang="fr-FR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 + </a:t>
                      </a:r>
                      <a:r>
                        <a:rPr lang="fr-FR" sz="15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product_specifications</a:t>
                      </a:r>
                      <a:r>
                        <a:rPr lang="fr-FR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 + brand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product_name</a:t>
                      </a:r>
                      <a:r>
                        <a:rPr lang="fr-FR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  + </a:t>
                      </a:r>
                      <a:r>
                        <a:rPr lang="fr-FR" sz="15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product_specifications</a:t>
                      </a:r>
                      <a:endParaRPr lang="fr-F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589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Nettoyage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NON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NON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OUI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575776"/>
                  </a:ext>
                </a:extLst>
              </a:tr>
              <a:tr h="30512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ARI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0,58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0,68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0,73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0,57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745607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Matrices de confusion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6177303"/>
                  </a:ext>
                </a:extLst>
              </a:tr>
              <a:tr h="1782717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655833"/>
                  </a:ext>
                </a:extLst>
              </a:tr>
              <a:tr h="285081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Accuracy</a:t>
                      </a:r>
                      <a:endParaRPr lang="fr-FR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78%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87%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78%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1072971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AAEE0B8A-A2D6-41CF-AB29-993B74F6F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11"/>
          <a:stretch/>
        </p:blipFill>
        <p:spPr bwMode="auto">
          <a:xfrm>
            <a:off x="545911" y="4525019"/>
            <a:ext cx="1150970" cy="16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6EFA1C31-E148-4A83-B695-3A9694DD38DD}"/>
              </a:ext>
            </a:extLst>
          </p:cNvPr>
          <p:cNvGrpSpPr/>
          <p:nvPr/>
        </p:nvGrpSpPr>
        <p:grpSpPr>
          <a:xfrm>
            <a:off x="2059684" y="539457"/>
            <a:ext cx="9576831" cy="5537554"/>
            <a:chOff x="2059684" y="539457"/>
            <a:chExt cx="9576831" cy="553755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825D2FA-A451-4190-BCAD-D14666143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93" b="9439"/>
            <a:stretch/>
          </p:blipFill>
          <p:spPr bwMode="auto">
            <a:xfrm>
              <a:off x="2059684" y="4525019"/>
              <a:ext cx="2341984" cy="1533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948EE20B-A342-4484-9722-87B27D6BA130}"/>
                </a:ext>
              </a:extLst>
            </p:cNvPr>
            <p:cNvGrpSpPr/>
            <p:nvPr/>
          </p:nvGrpSpPr>
          <p:grpSpPr>
            <a:xfrm>
              <a:off x="2337221" y="539457"/>
              <a:ext cx="1786910" cy="1289832"/>
              <a:chOff x="2337221" y="427493"/>
              <a:chExt cx="1786910" cy="1289832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70FD2C50-38DB-45F4-BA04-C1FED869E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7221" y="427493"/>
                <a:ext cx="1786910" cy="1289832"/>
              </a:xfrm>
              <a:prstGeom prst="rect">
                <a:avLst/>
              </a:prstGeom>
            </p:spPr>
          </p:pic>
          <p:sp>
            <p:nvSpPr>
              <p:cNvPr id="13" name="Rectangle : avec coin arrondi 12">
                <a:extLst>
                  <a:ext uri="{FF2B5EF4-FFF2-40B4-BE49-F238E27FC236}">
                    <a16:creationId xmlns:a16="http://schemas.microsoft.com/office/drawing/2014/main" id="{48BE0131-B521-4DD8-B88C-6B77C8F09706}"/>
                  </a:ext>
                </a:extLst>
              </p:cNvPr>
              <p:cNvSpPr/>
              <p:nvPr/>
            </p:nvSpPr>
            <p:spPr>
              <a:xfrm>
                <a:off x="2337221" y="625151"/>
                <a:ext cx="1786910" cy="214604"/>
              </a:xfrm>
              <a:prstGeom prst="round1Rect">
                <a:avLst/>
              </a:prstGeom>
              <a:solidFill>
                <a:srgbClr val="61B44B">
                  <a:alpha val="30196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C6E8EB3C-2586-41C5-8755-E0BE0448BF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91" b="9672"/>
            <a:stretch/>
          </p:blipFill>
          <p:spPr bwMode="auto">
            <a:xfrm>
              <a:off x="4492060" y="4543681"/>
              <a:ext cx="2319669" cy="1533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FF872B00-0B06-4117-A0D3-D5D371958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6597" y="797152"/>
              <a:ext cx="2384463" cy="774441"/>
            </a:xfrm>
            <a:prstGeom prst="rect">
              <a:avLst/>
            </a:prstGeom>
          </p:spPr>
        </p:pic>
        <p:sp>
          <p:nvSpPr>
            <p:cNvPr id="22" name="Rectangle : avec coin arrondi 21">
              <a:extLst>
                <a:ext uri="{FF2B5EF4-FFF2-40B4-BE49-F238E27FC236}">
                  <a16:creationId xmlns:a16="http://schemas.microsoft.com/office/drawing/2014/main" id="{999101A0-E70B-4FE8-A2F3-5B0E1F771489}"/>
                </a:ext>
              </a:extLst>
            </p:cNvPr>
            <p:cNvSpPr/>
            <p:nvPr/>
          </p:nvSpPr>
          <p:spPr>
            <a:xfrm>
              <a:off x="4401668" y="1184371"/>
              <a:ext cx="2419392" cy="233877"/>
            </a:xfrm>
            <a:prstGeom prst="round1Rect">
              <a:avLst/>
            </a:prstGeom>
            <a:solidFill>
              <a:srgbClr val="61B44B">
                <a:alpha val="3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4497FAA4-CA27-4408-AD15-FF72DF93FA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8" b="10737"/>
            <a:stretch/>
          </p:blipFill>
          <p:spPr bwMode="auto">
            <a:xfrm>
              <a:off x="6890885" y="4553345"/>
              <a:ext cx="2330905" cy="1505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2DE6D7EB-559F-4E25-A896-F42DE1ED8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76918" y="877869"/>
              <a:ext cx="2043342" cy="613003"/>
            </a:xfrm>
            <a:prstGeom prst="rect">
              <a:avLst/>
            </a:prstGeom>
          </p:spPr>
        </p:pic>
        <p:sp>
          <p:nvSpPr>
            <p:cNvPr id="26" name="Rectangle : avec coin arrondi 25">
              <a:extLst>
                <a:ext uri="{FF2B5EF4-FFF2-40B4-BE49-F238E27FC236}">
                  <a16:creationId xmlns:a16="http://schemas.microsoft.com/office/drawing/2014/main" id="{5639CCD7-E38F-48DF-ADC0-BA82C487D649}"/>
                </a:ext>
              </a:extLst>
            </p:cNvPr>
            <p:cNvSpPr/>
            <p:nvPr/>
          </p:nvSpPr>
          <p:spPr>
            <a:xfrm>
              <a:off x="7076918" y="877869"/>
              <a:ext cx="2043342" cy="306502"/>
            </a:xfrm>
            <a:prstGeom prst="round1Rect">
              <a:avLst/>
            </a:prstGeom>
            <a:solidFill>
              <a:srgbClr val="61B44B">
                <a:alpha val="3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264BB01F-6095-4920-8B09-AD51B16C4E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55" b="11402"/>
            <a:stretch/>
          </p:blipFill>
          <p:spPr bwMode="auto">
            <a:xfrm>
              <a:off x="9292625" y="4572007"/>
              <a:ext cx="2343890" cy="1505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EBD01BFC-B23C-41D2-9ADF-05B6BA60E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88559" y="797152"/>
              <a:ext cx="1989462" cy="794427"/>
            </a:xfrm>
            <a:prstGeom prst="rect">
              <a:avLst/>
            </a:prstGeom>
          </p:spPr>
        </p:pic>
        <p:sp>
          <p:nvSpPr>
            <p:cNvPr id="30" name="Rectangle : avec coin arrondi 29">
              <a:extLst>
                <a:ext uri="{FF2B5EF4-FFF2-40B4-BE49-F238E27FC236}">
                  <a16:creationId xmlns:a16="http://schemas.microsoft.com/office/drawing/2014/main" id="{31090C56-96FA-45E0-81F0-1E7B8FA8740D}"/>
                </a:ext>
              </a:extLst>
            </p:cNvPr>
            <p:cNvSpPr/>
            <p:nvPr/>
          </p:nvSpPr>
          <p:spPr>
            <a:xfrm>
              <a:off x="9388559" y="1082349"/>
              <a:ext cx="1989462" cy="236660"/>
            </a:xfrm>
            <a:prstGeom prst="round1Rect">
              <a:avLst/>
            </a:prstGeom>
            <a:solidFill>
              <a:srgbClr val="61B44B">
                <a:alpha val="3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3" name="Image 32">
            <a:extLst>
              <a:ext uri="{FF2B5EF4-FFF2-40B4-BE49-F238E27FC236}">
                <a16:creationId xmlns:a16="http://schemas.microsoft.com/office/drawing/2014/main" id="{E3160346-2762-4D37-9F5A-968AE38AE8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7872" y="1929662"/>
            <a:ext cx="435469" cy="428611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5F7EEE8B-806F-4B41-A138-A06499E13F40}"/>
              </a:ext>
            </a:extLst>
          </p:cNvPr>
          <p:cNvGrpSpPr/>
          <p:nvPr/>
        </p:nvGrpSpPr>
        <p:grpSpPr>
          <a:xfrm rot="5400000">
            <a:off x="5364454" y="1864058"/>
            <a:ext cx="465731" cy="655239"/>
            <a:chOff x="335422" y="4222064"/>
            <a:chExt cx="782377" cy="886920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6C585D56-B08C-4D4A-A10C-81A4FC29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5422" y="4222064"/>
              <a:ext cx="609462" cy="604586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BA91A3B2-65FE-4548-8366-8DD8B8DC8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5422" y="4656288"/>
              <a:ext cx="782377" cy="452696"/>
            </a:xfrm>
            <a:prstGeom prst="rect">
              <a:avLst/>
            </a:prstGeom>
          </p:spPr>
        </p:pic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0E9604F5-C9C8-4FD2-9BC7-C5400EAA29E9}"/>
              </a:ext>
            </a:extLst>
          </p:cNvPr>
          <p:cNvGrpSpPr/>
          <p:nvPr/>
        </p:nvGrpSpPr>
        <p:grpSpPr>
          <a:xfrm rot="5400000">
            <a:off x="10188578" y="1894591"/>
            <a:ext cx="465731" cy="655239"/>
            <a:chOff x="335422" y="4222064"/>
            <a:chExt cx="782377" cy="886920"/>
          </a:xfrm>
        </p:grpSpPr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409EC6FF-677D-49E0-8C67-269327803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5422" y="4222064"/>
              <a:ext cx="609462" cy="604586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1E191B40-B6D8-4702-B391-D161051A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5422" y="4656288"/>
              <a:ext cx="782377" cy="452696"/>
            </a:xfrm>
            <a:prstGeom prst="rect">
              <a:avLst/>
            </a:prstGeom>
          </p:spPr>
        </p:pic>
      </p:grpSp>
      <p:pic>
        <p:nvPicPr>
          <p:cNvPr id="43" name="Image 42">
            <a:extLst>
              <a:ext uri="{FF2B5EF4-FFF2-40B4-BE49-F238E27FC236}">
                <a16:creationId xmlns:a16="http://schemas.microsoft.com/office/drawing/2014/main" id="{A9E8833E-0AB1-4FA6-BA00-8F22411145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5178" y="1877739"/>
            <a:ext cx="622467" cy="4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45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548BD-1F13-4E1E-AEE1-F32F43C52378}"/>
              </a:ext>
            </a:extLst>
          </p:cNvPr>
          <p:cNvSpPr/>
          <p:nvPr/>
        </p:nvSpPr>
        <p:spPr>
          <a:xfrm>
            <a:off x="10795518" y="0"/>
            <a:ext cx="1396482" cy="684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CCA22B-D76C-4781-A7A5-7FDC3CEF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E5F9CA0A-48E3-4060-9CC8-AA03A306E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019610"/>
              </p:ext>
            </p:extLst>
          </p:nvPr>
        </p:nvGraphicFramePr>
        <p:xfrm>
          <a:off x="175211" y="225145"/>
          <a:ext cx="11572032" cy="635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338">
                  <a:extLst>
                    <a:ext uri="{9D8B030D-6E8A-4147-A177-3AD203B41FA5}">
                      <a16:colId xmlns:a16="http://schemas.microsoft.com/office/drawing/2014/main" val="538812894"/>
                    </a:ext>
                  </a:extLst>
                </a:gridCol>
                <a:gridCol w="5784990">
                  <a:extLst>
                    <a:ext uri="{9D8B030D-6E8A-4147-A177-3AD203B41FA5}">
                      <a16:colId xmlns:a16="http://schemas.microsoft.com/office/drawing/2014/main" val="247696750"/>
                    </a:ext>
                  </a:extLst>
                </a:gridCol>
                <a:gridCol w="4509704">
                  <a:extLst>
                    <a:ext uri="{9D8B030D-6E8A-4147-A177-3AD203B41FA5}">
                      <a16:colId xmlns:a16="http://schemas.microsoft.com/office/drawing/2014/main" val="3734298408"/>
                    </a:ext>
                  </a:extLst>
                </a:gridCol>
              </a:tblGrid>
              <a:tr h="491462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solidFill>
                      <a:srgbClr val="E684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Sankey</a:t>
                      </a:r>
                      <a:r>
                        <a:rPr lang="fr-FR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fr-FR" dirty="0" err="1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diagram</a:t>
                      </a:r>
                      <a:endParaRPr lang="fr-FR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solidFill>
                      <a:srgbClr val="E684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Erreurs</a:t>
                      </a:r>
                    </a:p>
                  </a:txBody>
                  <a:tcPr anchor="ctr">
                    <a:solidFill>
                      <a:srgbClr val="E684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137121"/>
                  </a:ext>
                </a:extLst>
              </a:tr>
              <a:tr h="2933709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BERT</a:t>
                      </a:r>
                    </a:p>
                  </a:txBody>
                  <a:tcPr anchor="ctr">
                    <a:solidFill>
                      <a:srgbClr val="E68477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FAEDE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FAE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011945"/>
                  </a:ext>
                </a:extLst>
              </a:tr>
              <a:tr h="2933709"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USE</a:t>
                      </a:r>
                    </a:p>
                  </a:txBody>
                  <a:tcPr anchor="ctr">
                    <a:solidFill>
                      <a:srgbClr val="E68477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088634"/>
                  </a:ext>
                </a:extLst>
              </a:tr>
            </a:tbl>
          </a:graphicData>
        </a:graphic>
      </p:graphicFrame>
      <p:grpSp>
        <p:nvGrpSpPr>
          <p:cNvPr id="2049" name="Groupe 2048">
            <a:extLst>
              <a:ext uri="{FF2B5EF4-FFF2-40B4-BE49-F238E27FC236}">
                <a16:creationId xmlns:a16="http://schemas.microsoft.com/office/drawing/2014/main" id="{EBFCA976-3113-4C7B-AE84-95127A17B92F}"/>
              </a:ext>
            </a:extLst>
          </p:cNvPr>
          <p:cNvGrpSpPr/>
          <p:nvPr/>
        </p:nvGrpSpPr>
        <p:grpSpPr>
          <a:xfrm>
            <a:off x="1526498" y="979659"/>
            <a:ext cx="10174854" cy="5298312"/>
            <a:chOff x="1498505" y="849025"/>
            <a:chExt cx="10174854" cy="5298312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69BF7AF4-E239-4507-A01E-FCD6EA122F9A}"/>
                </a:ext>
              </a:extLst>
            </p:cNvPr>
            <p:cNvGrpSpPr/>
            <p:nvPr/>
          </p:nvGrpSpPr>
          <p:grpSpPr>
            <a:xfrm>
              <a:off x="7433108" y="1012135"/>
              <a:ext cx="4212981" cy="2174106"/>
              <a:chOff x="2220685" y="3820121"/>
              <a:chExt cx="4212981" cy="2174106"/>
            </a:xfrm>
          </p:grpSpPr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60C253F7-3992-4B8A-9C95-60DD8B1509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09" t="11447"/>
              <a:stretch/>
            </p:blipFill>
            <p:spPr bwMode="auto">
              <a:xfrm>
                <a:off x="2220685" y="3820121"/>
                <a:ext cx="4212981" cy="217410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AECF8B96-F6AF-4A16-85CD-00A9D0B36174}"/>
                  </a:ext>
                </a:extLst>
              </p:cNvPr>
              <p:cNvSpPr txBox="1"/>
              <p:nvPr/>
            </p:nvSpPr>
            <p:spPr>
              <a:xfrm>
                <a:off x="2826146" y="3824325"/>
                <a:ext cx="1240971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3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Baby care</a:t>
                </a:r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ECAFE667-200C-4C8A-A9B0-D818A2CBCE8D}"/>
                  </a:ext>
                </a:extLst>
              </p:cNvPr>
              <p:cNvSpPr txBox="1"/>
              <p:nvPr/>
            </p:nvSpPr>
            <p:spPr>
              <a:xfrm>
                <a:off x="2826146" y="4126044"/>
                <a:ext cx="1763481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3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Kitchen</a:t>
                </a:r>
                <a:r>
                  <a:rPr lang="fr-FR" sz="13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 &amp; </a:t>
                </a:r>
                <a:r>
                  <a:rPr lang="fr-FR" sz="13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dining</a:t>
                </a:r>
                <a:endParaRPr lang="fr-FR" sz="1300" dirty="0"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88C0532A-0F88-4868-BF5A-687B849E0CDF}"/>
                  </a:ext>
                </a:extLst>
              </p:cNvPr>
              <p:cNvSpPr txBox="1"/>
              <p:nvPr/>
            </p:nvSpPr>
            <p:spPr>
              <a:xfrm>
                <a:off x="2826145" y="4414154"/>
                <a:ext cx="1240971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3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Home </a:t>
                </a:r>
                <a:r>
                  <a:rPr lang="fr-FR" sz="1300" dirty="0" err="1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decor</a:t>
                </a:r>
                <a:endParaRPr lang="fr-FR" sz="1300" dirty="0">
                  <a:solidFill>
                    <a:schemeClr val="bg1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C413789-5421-4895-B413-504DDAE25A43}"/>
                  </a:ext>
                </a:extLst>
              </p:cNvPr>
              <p:cNvSpPr txBox="1"/>
              <p:nvPr/>
            </p:nvSpPr>
            <p:spPr>
              <a:xfrm>
                <a:off x="2926699" y="4686278"/>
                <a:ext cx="12409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Beauty</a:t>
                </a:r>
              </a:p>
            </p:txBody>
          </p:sp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7ED9705B-2DCE-4C91-BBB7-80967C748323}"/>
                  </a:ext>
                </a:extLst>
              </p:cNvPr>
              <p:cNvSpPr txBox="1"/>
              <p:nvPr/>
            </p:nvSpPr>
            <p:spPr>
              <a:xfrm>
                <a:off x="2747999" y="4974388"/>
                <a:ext cx="108688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computers</a:t>
                </a:r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6C04EC27-4DFE-4200-96B5-0543EC798741}"/>
                  </a:ext>
                </a:extLst>
              </p:cNvPr>
              <p:cNvSpPr txBox="1"/>
              <p:nvPr/>
            </p:nvSpPr>
            <p:spPr>
              <a:xfrm>
                <a:off x="2621002" y="5295700"/>
                <a:ext cx="108688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watches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36E5CB37-CAFA-497E-8F92-18BCACE5785B}"/>
                  </a:ext>
                </a:extLst>
              </p:cNvPr>
              <p:cNvSpPr txBox="1"/>
              <p:nvPr/>
            </p:nvSpPr>
            <p:spPr>
              <a:xfrm>
                <a:off x="2545836" y="5564799"/>
                <a:ext cx="217545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Home </a:t>
                </a:r>
                <a:r>
                  <a:rPr lang="fr-FR" sz="1200" dirty="0" err="1">
                    <a:solidFill>
                      <a:schemeClr val="bg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furnishing</a:t>
                </a:r>
                <a:endParaRPr lang="fr-FR" sz="1200" dirty="0">
                  <a:solidFill>
                    <a:schemeClr val="bg1">
                      <a:lumMod val="5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D6F1FF11-9A51-467A-8934-EDB598D68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505" y="3700674"/>
              <a:ext cx="5665957" cy="24466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8" name="Image 2047">
              <a:extLst>
                <a:ext uri="{FF2B5EF4-FFF2-40B4-BE49-F238E27FC236}">
                  <a16:creationId xmlns:a16="http://schemas.microsoft.com/office/drawing/2014/main" id="{1C990432-981C-4E1D-9EB1-5CB5CF587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8505" y="849025"/>
              <a:ext cx="5665957" cy="24292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E5E43C47-4486-41BD-8FF7-DF1A46AD89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t="8645"/>
            <a:stretch/>
          </p:blipFill>
          <p:spPr bwMode="auto">
            <a:xfrm>
              <a:off x="7433108" y="3742197"/>
              <a:ext cx="4240251" cy="226280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A4074EA8-C7EB-4749-B5AD-D27D0B364C6B}"/>
                </a:ext>
              </a:extLst>
            </p:cNvPr>
            <p:cNvSpPr txBox="1"/>
            <p:nvPr/>
          </p:nvSpPr>
          <p:spPr>
            <a:xfrm>
              <a:off x="8109076" y="3875520"/>
              <a:ext cx="124097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Baby care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2484DA80-4D15-4301-A99A-471876133722}"/>
                </a:ext>
              </a:extLst>
            </p:cNvPr>
            <p:cNvSpPr txBox="1"/>
            <p:nvPr/>
          </p:nvSpPr>
          <p:spPr>
            <a:xfrm>
              <a:off x="8090011" y="4281081"/>
              <a:ext cx="176348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Kitchen</a:t>
              </a:r>
              <a:r>
                <a:rPr lang="fr-FR" sz="13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&amp; </a:t>
              </a:r>
              <a:r>
                <a:rPr lang="fr-FR" sz="13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dining</a:t>
              </a:r>
              <a:endParaRPr lang="fr-FR" sz="13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65E590CC-7423-446C-9C72-EA75AE878F0E}"/>
                </a:ext>
              </a:extLst>
            </p:cNvPr>
            <p:cNvSpPr txBox="1"/>
            <p:nvPr/>
          </p:nvSpPr>
          <p:spPr>
            <a:xfrm>
              <a:off x="8099745" y="4697515"/>
              <a:ext cx="124097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Home </a:t>
              </a:r>
              <a:r>
                <a:rPr lang="fr-FR" sz="13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decor</a:t>
              </a:r>
              <a:endParaRPr lang="fr-FR" sz="13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D2F265B6-868C-4469-9B7A-B808A4273B37}"/>
                </a:ext>
              </a:extLst>
            </p:cNvPr>
            <p:cNvSpPr txBox="1"/>
            <p:nvPr/>
          </p:nvSpPr>
          <p:spPr>
            <a:xfrm>
              <a:off x="8896197" y="5121687"/>
              <a:ext cx="12409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Beauty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EBC2BD96-2B1E-446A-BEE2-D49972C29581}"/>
                </a:ext>
              </a:extLst>
            </p:cNvPr>
            <p:cNvSpPr txBox="1"/>
            <p:nvPr/>
          </p:nvSpPr>
          <p:spPr>
            <a:xfrm>
              <a:off x="7626596" y="5538402"/>
              <a:ext cx="21754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Home </a:t>
              </a:r>
              <a:r>
                <a:rPr lang="fr-FR" sz="1200" dirty="0" err="1">
                  <a:solidFill>
                    <a:schemeClr val="bg1">
                      <a:lumMod val="50000"/>
                    </a:schemeClr>
                  </a:solidFill>
                  <a:latin typeface="Arial Rounded MT Bold" panose="020F0704030504030204" pitchFamily="34" charset="0"/>
                </a:rPr>
                <a:t>furnishing</a:t>
              </a:r>
              <a:endParaRPr lang="fr-FR" sz="12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E4EB3549-3B2B-43B6-A3F6-2F037C882A29}"/>
              </a:ext>
            </a:extLst>
          </p:cNvPr>
          <p:cNvSpPr txBox="1"/>
          <p:nvPr/>
        </p:nvSpPr>
        <p:spPr>
          <a:xfrm>
            <a:off x="9686343" y="2301217"/>
            <a:ext cx="198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167 Erreurs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9808E98-B475-496C-B50D-97BAEDE7A6EF}"/>
              </a:ext>
            </a:extLst>
          </p:cNvPr>
          <p:cNvSpPr txBox="1"/>
          <p:nvPr/>
        </p:nvSpPr>
        <p:spPr>
          <a:xfrm>
            <a:off x="9750206" y="5371798"/>
            <a:ext cx="198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137 Erreurs</a:t>
            </a:r>
          </a:p>
        </p:txBody>
      </p:sp>
    </p:spTree>
    <p:extLst>
      <p:ext uri="{BB962C8B-B14F-4D97-AF65-F5344CB8AC3E}">
        <p14:creationId xmlns:p14="http://schemas.microsoft.com/office/powerpoint/2010/main" val="3485007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782FC2-42D5-47DB-90A8-EDDC188B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24</a:t>
            </a:fld>
            <a:endParaRPr lang="en-US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98AAA37-84B7-476D-A050-184E7E643D80}"/>
              </a:ext>
            </a:extLst>
          </p:cNvPr>
          <p:cNvSpPr/>
          <p:nvPr/>
        </p:nvSpPr>
        <p:spPr>
          <a:xfrm>
            <a:off x="299459" y="220064"/>
            <a:ext cx="4692419" cy="5835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085989-3BD8-44A3-9D92-B771457B6785}"/>
              </a:ext>
            </a:extLst>
          </p:cNvPr>
          <p:cNvSpPr txBox="1"/>
          <p:nvPr/>
        </p:nvSpPr>
        <p:spPr>
          <a:xfrm>
            <a:off x="338298" y="177528"/>
            <a:ext cx="4653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USE : </a:t>
            </a: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clustering et erreurs</a:t>
            </a:r>
            <a:endParaRPr lang="fr-F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3A4CA5D-E5ED-4C5C-B8F4-A2993492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17" y="1480724"/>
            <a:ext cx="2157413" cy="125730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DC2E695-4E1F-4362-ADD6-03343749A191}"/>
              </a:ext>
            </a:extLst>
          </p:cNvPr>
          <p:cNvGrpSpPr/>
          <p:nvPr/>
        </p:nvGrpSpPr>
        <p:grpSpPr>
          <a:xfrm>
            <a:off x="1466077" y="6203272"/>
            <a:ext cx="6971934" cy="396820"/>
            <a:chOff x="1466077" y="6203272"/>
            <a:chExt cx="6971934" cy="396820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714AFDFB-A421-4ED5-B2B1-6DB16F6AABA3}"/>
                </a:ext>
              </a:extLst>
            </p:cNvPr>
            <p:cNvSpPr txBox="1"/>
            <p:nvPr/>
          </p:nvSpPr>
          <p:spPr>
            <a:xfrm rot="19869336">
              <a:off x="5282219" y="6292315"/>
              <a:ext cx="1119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FFE18F"/>
                  </a:solidFill>
                  <a:latin typeface="Arial Rounded MT Bold" panose="020F0704030504030204" pitchFamily="34" charset="0"/>
                </a:rPr>
                <a:t>H. </a:t>
              </a:r>
              <a:r>
                <a:rPr lang="fr-FR" sz="1400" dirty="0" err="1">
                  <a:solidFill>
                    <a:srgbClr val="FFE18F"/>
                  </a:solidFill>
                  <a:latin typeface="Arial Rounded MT Bold" panose="020F0704030504030204" pitchFamily="34" charset="0"/>
                </a:rPr>
                <a:t>furnish</a:t>
              </a:r>
              <a:r>
                <a:rPr lang="fr-FR" sz="1400" dirty="0">
                  <a:solidFill>
                    <a:srgbClr val="FFE18F"/>
                  </a:solidFill>
                  <a:latin typeface="Arial Rounded MT Bold" panose="020F0704030504030204" pitchFamily="34" charset="0"/>
                </a:rPr>
                <a:t>.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23AFFE3F-40F3-4E87-92A7-7265942D7D0B}"/>
                </a:ext>
              </a:extLst>
            </p:cNvPr>
            <p:cNvSpPr txBox="1"/>
            <p:nvPr/>
          </p:nvSpPr>
          <p:spPr>
            <a:xfrm rot="20136688">
              <a:off x="1466077" y="6203272"/>
              <a:ext cx="8490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EBBAB5"/>
                  </a:solidFill>
                  <a:latin typeface="Arial Rounded MT Bold" panose="020F0704030504030204" pitchFamily="34" charset="0"/>
                </a:rPr>
                <a:t>baby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7EB3AF3B-7978-447C-AE35-7F23F252363C}"/>
                </a:ext>
              </a:extLst>
            </p:cNvPr>
            <p:cNvSpPr txBox="1"/>
            <p:nvPr/>
          </p:nvSpPr>
          <p:spPr>
            <a:xfrm rot="19911670">
              <a:off x="2313454" y="6219163"/>
              <a:ext cx="10184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8FF9FF"/>
                  </a:solidFill>
                  <a:latin typeface="Arial Rounded MT Bold" panose="020F0704030504030204" pitchFamily="34" charset="0"/>
                </a:rPr>
                <a:t>beauty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EFFD51DE-D18D-4C3D-AEBC-67E2BF005182}"/>
                </a:ext>
              </a:extLst>
            </p:cNvPr>
            <p:cNvSpPr txBox="1"/>
            <p:nvPr/>
          </p:nvSpPr>
          <p:spPr>
            <a:xfrm rot="20214461">
              <a:off x="3300511" y="6248652"/>
              <a:ext cx="1066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FF90A1"/>
                  </a:solidFill>
                  <a:latin typeface="Arial Rounded MT Bold" panose="020F0704030504030204" pitchFamily="34" charset="0"/>
                </a:rPr>
                <a:t>comput.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D714B109-BBB6-4D30-AE45-791CBC49D2D2}"/>
                </a:ext>
              </a:extLst>
            </p:cNvPr>
            <p:cNvSpPr txBox="1"/>
            <p:nvPr/>
          </p:nvSpPr>
          <p:spPr>
            <a:xfrm rot="19968008">
              <a:off x="4272876" y="6281499"/>
              <a:ext cx="10610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CBB4D5"/>
                  </a:solidFill>
                  <a:latin typeface="Arial Rounded MT Bold" panose="020F0704030504030204" pitchFamily="34" charset="0"/>
                </a:rPr>
                <a:t>H. </a:t>
              </a:r>
              <a:r>
                <a:rPr lang="fr-FR" sz="1400" dirty="0" err="1">
                  <a:solidFill>
                    <a:srgbClr val="CBB4D5"/>
                  </a:solidFill>
                  <a:latin typeface="Arial Rounded MT Bold" panose="020F0704030504030204" pitchFamily="34" charset="0"/>
                </a:rPr>
                <a:t>decor</a:t>
              </a:r>
              <a:endParaRPr lang="fr-FR" sz="1400" dirty="0">
                <a:solidFill>
                  <a:srgbClr val="CBB4D5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D48CF6C4-17E4-4F7A-AAF4-FE5A57C0CD1F}"/>
                </a:ext>
              </a:extLst>
            </p:cNvPr>
            <p:cNvSpPr txBox="1"/>
            <p:nvPr/>
          </p:nvSpPr>
          <p:spPr>
            <a:xfrm rot="19784620">
              <a:off x="6390981" y="6257714"/>
              <a:ext cx="10610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ln>
                    <a:solidFill>
                      <a:schemeClr val="bg1">
                        <a:lumMod val="75000"/>
                      </a:schemeClr>
                    </a:solidFill>
                  </a:ln>
                  <a:solidFill>
                    <a:srgbClr val="FEF3C7"/>
                  </a:solidFill>
                  <a:latin typeface="Arial Rounded MT Bold" panose="020F0704030504030204" pitchFamily="34" charset="0"/>
                </a:rPr>
                <a:t>kitchen</a:t>
              </a:r>
              <a:endParaRPr lang="fr-FR" sz="1400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EF3C7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7976D9FC-B834-45D3-8D42-3EB2DAE83902}"/>
                </a:ext>
              </a:extLst>
            </p:cNvPr>
            <p:cNvSpPr txBox="1"/>
            <p:nvPr/>
          </p:nvSpPr>
          <p:spPr>
            <a:xfrm rot="19499226">
              <a:off x="7376972" y="6273682"/>
              <a:ext cx="10610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A6E3D7"/>
                  </a:solidFill>
                  <a:latin typeface="Arial Rounded MT Bold" panose="020F0704030504030204" pitchFamily="34" charset="0"/>
                </a:rPr>
                <a:t>watches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CC576220-62C5-499E-83B3-E9866C07B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87" y="2883668"/>
            <a:ext cx="7657934" cy="32798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DBD3A86-9BCB-442E-B70E-A9EF491F5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798" y="270854"/>
            <a:ext cx="5063041" cy="241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 : avec coin rogné 28">
            <a:extLst>
              <a:ext uri="{FF2B5EF4-FFF2-40B4-BE49-F238E27FC236}">
                <a16:creationId xmlns:a16="http://schemas.microsoft.com/office/drawing/2014/main" id="{29C30116-7663-4CCD-AC9C-478B1AAD8B10}"/>
              </a:ext>
            </a:extLst>
          </p:cNvPr>
          <p:cNvSpPr/>
          <p:nvPr/>
        </p:nvSpPr>
        <p:spPr>
          <a:xfrm>
            <a:off x="3552088" y="1542188"/>
            <a:ext cx="2155372" cy="1120412"/>
          </a:xfrm>
          <a:prstGeom prst="snip1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5E52303-EC13-4796-AB42-466DF0780894}"/>
              </a:ext>
            </a:extLst>
          </p:cNvPr>
          <p:cNvSpPr txBox="1"/>
          <p:nvPr/>
        </p:nvSpPr>
        <p:spPr>
          <a:xfrm>
            <a:off x="3645394" y="1686187"/>
            <a:ext cx="206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ARI = 0,70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4172D14-4880-471D-AC4E-8329EEDB83ED}"/>
              </a:ext>
            </a:extLst>
          </p:cNvPr>
          <p:cNvSpPr txBox="1"/>
          <p:nvPr/>
        </p:nvSpPr>
        <p:spPr>
          <a:xfrm>
            <a:off x="3645394" y="2095430"/>
            <a:ext cx="206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Accuracy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 = 85%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D367E5C5-86B6-4632-AA31-AB67F1B2470E}"/>
              </a:ext>
            </a:extLst>
          </p:cNvPr>
          <p:cNvCxnSpPr/>
          <p:nvPr/>
        </p:nvCxnSpPr>
        <p:spPr>
          <a:xfrm>
            <a:off x="1262117" y="3890865"/>
            <a:ext cx="7272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216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2AC157-213F-4C92-A981-800E23C5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68255C6-0AA1-46AD-8B40-555C7B2C7708}"/>
              </a:ext>
            </a:extLst>
          </p:cNvPr>
          <p:cNvGrpSpPr/>
          <p:nvPr/>
        </p:nvGrpSpPr>
        <p:grpSpPr>
          <a:xfrm>
            <a:off x="2099386" y="428708"/>
            <a:ext cx="6708706" cy="2421762"/>
            <a:chOff x="-655412" y="-210234"/>
            <a:chExt cx="3995023" cy="550524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561067F0-51D6-4A8F-B00A-E089CF8727D9}"/>
                </a:ext>
              </a:extLst>
            </p:cNvPr>
            <p:cNvSpPr/>
            <p:nvPr/>
          </p:nvSpPr>
          <p:spPr>
            <a:xfrm>
              <a:off x="-655412" y="-210234"/>
              <a:ext cx="3995023" cy="55052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F482940-C307-4580-95D2-758129FCF6A6}"/>
                </a:ext>
              </a:extLst>
            </p:cNvPr>
            <p:cNvSpPr txBox="1"/>
            <p:nvPr/>
          </p:nvSpPr>
          <p:spPr>
            <a:xfrm>
              <a:off x="150157" y="-210234"/>
              <a:ext cx="2578559" cy="524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Partie 2</a:t>
              </a:r>
            </a:p>
            <a:p>
              <a:pPr algn="ctr"/>
              <a:r>
                <a:rPr lang="fr-FR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Images </a:t>
              </a: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B83A58EE-E61E-4010-BB89-5AB7876495D2}"/>
              </a:ext>
            </a:extLst>
          </p:cNvPr>
          <p:cNvSpPr txBox="1"/>
          <p:nvPr/>
        </p:nvSpPr>
        <p:spPr>
          <a:xfrm>
            <a:off x="2873867" y="4007531"/>
            <a:ext cx="64442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Données visuelles</a:t>
            </a:r>
            <a:endParaRPr lang="fr-FR" sz="4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84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AB16120B-8D99-4099-AD43-E2C6C4C882CD}"/>
              </a:ext>
            </a:extLst>
          </p:cNvPr>
          <p:cNvSpPr/>
          <p:nvPr/>
        </p:nvSpPr>
        <p:spPr>
          <a:xfrm>
            <a:off x="4120205" y="4118323"/>
            <a:ext cx="2077131" cy="1534492"/>
          </a:xfrm>
          <a:prstGeom prst="rect">
            <a:avLst/>
          </a:prstGeom>
          <a:solidFill>
            <a:srgbClr val="E06656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A73E892-4C6F-4407-9B8A-B12775CB26A8}"/>
              </a:ext>
            </a:extLst>
          </p:cNvPr>
          <p:cNvSpPr/>
          <p:nvPr/>
        </p:nvSpPr>
        <p:spPr>
          <a:xfrm>
            <a:off x="4135534" y="2269657"/>
            <a:ext cx="2077131" cy="1534492"/>
          </a:xfrm>
          <a:prstGeom prst="rect">
            <a:avLst/>
          </a:prstGeom>
          <a:solidFill>
            <a:srgbClr val="FBF4EC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F78CC6ED-170D-40EC-BA0A-744BF692AB01}"/>
              </a:ext>
            </a:extLst>
          </p:cNvPr>
          <p:cNvCxnSpPr>
            <a:cxnSpLocks/>
          </p:cNvCxnSpPr>
          <p:nvPr/>
        </p:nvCxnSpPr>
        <p:spPr>
          <a:xfrm flipH="1">
            <a:off x="7930199" y="3951706"/>
            <a:ext cx="639010" cy="148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21969C3-ACDA-46BF-9FFF-7450229C286C}"/>
              </a:ext>
            </a:extLst>
          </p:cNvPr>
          <p:cNvSpPr/>
          <p:nvPr/>
        </p:nvSpPr>
        <p:spPr>
          <a:xfrm>
            <a:off x="1101302" y="2263004"/>
            <a:ext cx="2901584" cy="33785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B836397-5A79-49C5-96D5-4ED640F67917}"/>
              </a:ext>
            </a:extLst>
          </p:cNvPr>
          <p:cNvCxnSpPr>
            <a:cxnSpLocks/>
          </p:cNvCxnSpPr>
          <p:nvPr/>
        </p:nvCxnSpPr>
        <p:spPr>
          <a:xfrm flipH="1">
            <a:off x="905666" y="4145432"/>
            <a:ext cx="360000" cy="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AAE1C8-DC13-431A-95EE-0C0EA7DC2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14AB4D9-6116-408A-8740-E4A06D61854E}"/>
              </a:ext>
            </a:extLst>
          </p:cNvPr>
          <p:cNvGrpSpPr/>
          <p:nvPr/>
        </p:nvGrpSpPr>
        <p:grpSpPr>
          <a:xfrm>
            <a:off x="150174" y="114450"/>
            <a:ext cx="1665825" cy="636398"/>
            <a:chOff x="3422708" y="72970"/>
            <a:chExt cx="1444063" cy="636398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75A63CBC-6449-41F4-BD05-2C51CD752F41}"/>
                </a:ext>
              </a:extLst>
            </p:cNvPr>
            <p:cNvSpPr/>
            <p:nvPr/>
          </p:nvSpPr>
          <p:spPr>
            <a:xfrm>
              <a:off x="3422708" y="125835"/>
              <a:ext cx="1444063" cy="58353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63A304F-B19C-4701-B3EE-13590F9D1A28}"/>
                </a:ext>
              </a:extLst>
            </p:cNvPr>
            <p:cNvSpPr txBox="1"/>
            <p:nvPr/>
          </p:nvSpPr>
          <p:spPr>
            <a:xfrm>
              <a:off x="3433428" y="72970"/>
              <a:ext cx="14185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Images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15550E1E-91A9-4287-AE36-DB7BECF65CAA}"/>
              </a:ext>
            </a:extLst>
          </p:cNvPr>
          <p:cNvSpPr txBox="1"/>
          <p:nvPr/>
        </p:nvSpPr>
        <p:spPr>
          <a:xfrm>
            <a:off x="2118207" y="247292"/>
            <a:ext cx="4265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Pipelines données visuelles</a:t>
            </a:r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9" name="Graphique 18" descr="Base de données">
            <a:extLst>
              <a:ext uri="{FF2B5EF4-FFF2-40B4-BE49-F238E27FC236}">
                <a16:creationId xmlns:a16="http://schemas.microsoft.com/office/drawing/2014/main" id="{81EBF94F-45ED-455C-8456-469FC29C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695" y="3673441"/>
            <a:ext cx="914400" cy="914400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F6ED6B56-B7C9-4C4C-A684-36D4436AB904}"/>
              </a:ext>
            </a:extLst>
          </p:cNvPr>
          <p:cNvGrpSpPr/>
          <p:nvPr/>
        </p:nvGrpSpPr>
        <p:grpSpPr>
          <a:xfrm>
            <a:off x="2186901" y="1055824"/>
            <a:ext cx="556668" cy="556668"/>
            <a:chOff x="1982707" y="1501629"/>
            <a:chExt cx="1440000" cy="1440000"/>
          </a:xfrm>
        </p:grpSpPr>
        <p:pic>
          <p:nvPicPr>
            <p:cNvPr id="21" name="Graphique 20" descr="Outils">
              <a:extLst>
                <a:ext uri="{FF2B5EF4-FFF2-40B4-BE49-F238E27FC236}">
                  <a16:creationId xmlns:a16="http://schemas.microsoft.com/office/drawing/2014/main" id="{23A309C8-023E-416E-9C01-482ABBD42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58037" y="1757494"/>
              <a:ext cx="914400" cy="914400"/>
            </a:xfrm>
            <a:prstGeom prst="rect">
              <a:avLst/>
            </a:prstGeom>
          </p:spPr>
        </p:pic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52E41B26-4C33-44E5-8D9C-0E37D34CEB92}"/>
                </a:ext>
              </a:extLst>
            </p:cNvPr>
            <p:cNvSpPr/>
            <p:nvPr/>
          </p:nvSpPr>
          <p:spPr>
            <a:xfrm>
              <a:off x="1982707" y="1501629"/>
              <a:ext cx="1440000" cy="1440000"/>
            </a:xfrm>
            <a:prstGeom prst="ellipse">
              <a:avLst/>
            </a:prstGeom>
            <a:noFill/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8A3757DD-5594-4917-AF34-28295A8A0ED3}"/>
              </a:ext>
            </a:extLst>
          </p:cNvPr>
          <p:cNvSpPr txBox="1"/>
          <p:nvPr/>
        </p:nvSpPr>
        <p:spPr>
          <a:xfrm>
            <a:off x="1540106" y="1628726"/>
            <a:ext cx="2107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PREPROCESSING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C9D9E89-CF6C-4A88-BC0D-37C0708BF2E4}"/>
              </a:ext>
            </a:extLst>
          </p:cNvPr>
          <p:cNvSpPr txBox="1"/>
          <p:nvPr/>
        </p:nvSpPr>
        <p:spPr>
          <a:xfrm>
            <a:off x="190493" y="3429000"/>
            <a:ext cx="115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DATA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B9ABA2B-F91E-46FC-9347-5B01FA8C10FF}"/>
              </a:ext>
            </a:extLst>
          </p:cNvPr>
          <p:cNvGrpSpPr/>
          <p:nvPr/>
        </p:nvGrpSpPr>
        <p:grpSpPr>
          <a:xfrm>
            <a:off x="7564489" y="962299"/>
            <a:ext cx="1647589" cy="979532"/>
            <a:chOff x="8187110" y="1002338"/>
            <a:chExt cx="1647589" cy="979532"/>
          </a:xfrm>
        </p:grpSpPr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67C60084-79C0-47BB-A908-34C3B128DBBA}"/>
                </a:ext>
              </a:extLst>
            </p:cNvPr>
            <p:cNvGrpSpPr/>
            <p:nvPr/>
          </p:nvGrpSpPr>
          <p:grpSpPr>
            <a:xfrm>
              <a:off x="8616393" y="1002338"/>
              <a:ext cx="605020" cy="605020"/>
              <a:chOff x="7896895" y="1501629"/>
              <a:chExt cx="1440000" cy="1440000"/>
            </a:xfrm>
          </p:grpSpPr>
          <p:pic>
            <p:nvPicPr>
              <p:cNvPr id="40" name="Graphique 39" descr="Ampoule et engrenage">
                <a:extLst>
                  <a:ext uri="{FF2B5EF4-FFF2-40B4-BE49-F238E27FC236}">
                    <a16:creationId xmlns:a16="http://schemas.microsoft.com/office/drawing/2014/main" id="{59508E3D-8FB7-426A-8BF7-7FEFA06C5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9662" y="175749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D1F61184-5227-45F6-B98F-234A215BF9A9}"/>
                  </a:ext>
                </a:extLst>
              </p:cNvPr>
              <p:cNvSpPr/>
              <p:nvPr/>
            </p:nvSpPr>
            <p:spPr>
              <a:xfrm>
                <a:off x="7896895" y="1501629"/>
                <a:ext cx="1440000" cy="1440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818E2A56-D350-43E2-876E-B62976131271}"/>
                </a:ext>
              </a:extLst>
            </p:cNvPr>
            <p:cNvSpPr txBox="1"/>
            <p:nvPr/>
          </p:nvSpPr>
          <p:spPr>
            <a:xfrm>
              <a:off x="8187110" y="1643316"/>
              <a:ext cx="1647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accent6">
                      <a:lumMod val="75000"/>
                    </a:schemeClr>
                  </a:solidFill>
                  <a:latin typeface="Arial Rounded MT Bold" panose="020F0704030504030204" pitchFamily="34" charset="0"/>
                </a:rPr>
                <a:t>MODELLING</a:t>
              </a:r>
            </a:p>
          </p:txBody>
        </p:sp>
      </p:grp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40C6CAA-7D83-40DC-B9E4-ED53288CE58C}"/>
              </a:ext>
            </a:extLst>
          </p:cNvPr>
          <p:cNvCxnSpPr>
            <a:cxnSpLocks/>
          </p:cNvCxnSpPr>
          <p:nvPr/>
        </p:nvCxnSpPr>
        <p:spPr>
          <a:xfrm flipH="1" flipV="1">
            <a:off x="6089965" y="2490473"/>
            <a:ext cx="1635366" cy="116025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C5AB3ED-2B31-47CA-B4D8-20DA8BFDD73C}"/>
              </a:ext>
            </a:extLst>
          </p:cNvPr>
          <p:cNvCxnSpPr>
            <a:cxnSpLocks/>
            <a:endCxn id="30" idx="3"/>
          </p:cNvCxnSpPr>
          <p:nvPr/>
        </p:nvCxnSpPr>
        <p:spPr>
          <a:xfrm flipH="1" flipV="1">
            <a:off x="6215943" y="3022119"/>
            <a:ext cx="1297000" cy="721474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E74EB606-0E78-433D-8935-4197FFEBB17C}"/>
              </a:ext>
            </a:extLst>
          </p:cNvPr>
          <p:cNvGrpSpPr/>
          <p:nvPr/>
        </p:nvGrpSpPr>
        <p:grpSpPr>
          <a:xfrm>
            <a:off x="4918053" y="1003685"/>
            <a:ext cx="584464" cy="584464"/>
            <a:chOff x="4494805" y="1573133"/>
            <a:chExt cx="1440000" cy="1440000"/>
          </a:xfrm>
        </p:grpSpPr>
        <p:pic>
          <p:nvPicPr>
            <p:cNvPr id="26" name="Graphique 25" descr="Engrenage">
              <a:extLst>
                <a:ext uri="{FF2B5EF4-FFF2-40B4-BE49-F238E27FC236}">
                  <a16:creationId xmlns:a16="http://schemas.microsoft.com/office/drawing/2014/main" id="{1C857FB4-BC8D-4BCE-A44E-D1109F23E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78395" y="1830259"/>
              <a:ext cx="914400" cy="914400"/>
            </a:xfrm>
            <a:prstGeom prst="rect">
              <a:avLst/>
            </a:prstGeom>
          </p:spPr>
        </p:pic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A3DB1C54-F2E4-48A6-B09F-B1991B8C1E3D}"/>
                </a:ext>
              </a:extLst>
            </p:cNvPr>
            <p:cNvSpPr/>
            <p:nvPr/>
          </p:nvSpPr>
          <p:spPr>
            <a:xfrm>
              <a:off x="4494805" y="1573133"/>
              <a:ext cx="1440000" cy="1440000"/>
            </a:xfrm>
            <a:prstGeom prst="ellipse">
              <a:avLst/>
            </a:prstGeom>
            <a:noFill/>
            <a:ln w="952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7A6339C1-0371-4F50-8814-48014FFD7C4D}"/>
              </a:ext>
            </a:extLst>
          </p:cNvPr>
          <p:cNvSpPr txBox="1"/>
          <p:nvPr/>
        </p:nvSpPr>
        <p:spPr>
          <a:xfrm>
            <a:off x="4004014" y="1628946"/>
            <a:ext cx="2621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FEATURE EXTRACTION</a:t>
            </a:r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3FABB2DA-DA36-4157-AAEE-8A5D42948C78}"/>
              </a:ext>
            </a:extLst>
          </p:cNvPr>
          <p:cNvCxnSpPr>
            <a:cxnSpLocks/>
          </p:cNvCxnSpPr>
          <p:nvPr/>
        </p:nvCxnSpPr>
        <p:spPr>
          <a:xfrm flipV="1">
            <a:off x="1229314" y="3124686"/>
            <a:ext cx="905153" cy="1020746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C237B4EF-2F42-40E4-9DEC-F61EF1E299A8}"/>
              </a:ext>
            </a:extLst>
          </p:cNvPr>
          <p:cNvCxnSpPr>
            <a:cxnSpLocks/>
          </p:cNvCxnSpPr>
          <p:nvPr/>
        </p:nvCxnSpPr>
        <p:spPr>
          <a:xfrm>
            <a:off x="1229314" y="4145432"/>
            <a:ext cx="1059169" cy="751006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e 46">
            <a:extLst>
              <a:ext uri="{FF2B5EF4-FFF2-40B4-BE49-F238E27FC236}">
                <a16:creationId xmlns:a16="http://schemas.microsoft.com/office/drawing/2014/main" id="{E586A437-7E94-4A9C-8545-81CCD8D7D4EB}"/>
              </a:ext>
            </a:extLst>
          </p:cNvPr>
          <p:cNvSpPr/>
          <p:nvPr/>
        </p:nvSpPr>
        <p:spPr>
          <a:xfrm>
            <a:off x="1625764" y="3393305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61704E4-8ED0-45F2-9E27-4A0A564880DE}"/>
              </a:ext>
            </a:extLst>
          </p:cNvPr>
          <p:cNvSpPr txBox="1"/>
          <p:nvPr/>
        </p:nvSpPr>
        <p:spPr>
          <a:xfrm>
            <a:off x="1606920" y="3342412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A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E9631E09-45BE-4465-9317-0894EFE74E80}"/>
              </a:ext>
            </a:extLst>
          </p:cNvPr>
          <p:cNvSpPr/>
          <p:nvPr/>
        </p:nvSpPr>
        <p:spPr>
          <a:xfrm>
            <a:off x="1628466" y="4391804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2D1D148-7DF1-44CE-AFE9-4019C686FCED}"/>
              </a:ext>
            </a:extLst>
          </p:cNvPr>
          <p:cNvSpPr txBox="1"/>
          <p:nvPr/>
        </p:nvSpPr>
        <p:spPr>
          <a:xfrm>
            <a:off x="1612544" y="4331248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B</a:t>
            </a:r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053C4C0D-25DC-46D8-8F31-594A150CC6B8}"/>
              </a:ext>
            </a:extLst>
          </p:cNvPr>
          <p:cNvCxnSpPr>
            <a:cxnSpLocks/>
          </p:cNvCxnSpPr>
          <p:nvPr/>
        </p:nvCxnSpPr>
        <p:spPr>
          <a:xfrm flipV="1">
            <a:off x="3585782" y="2512556"/>
            <a:ext cx="695360" cy="48318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A66D94F-C413-40CB-8EE5-B8CA57A3ACFA}"/>
              </a:ext>
            </a:extLst>
          </p:cNvPr>
          <p:cNvSpPr/>
          <p:nvPr/>
        </p:nvSpPr>
        <p:spPr>
          <a:xfrm>
            <a:off x="4142494" y="2263005"/>
            <a:ext cx="2077131" cy="46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225499DB-5B53-4A3A-BC4B-1A42AFC3AAA6}"/>
              </a:ext>
            </a:extLst>
          </p:cNvPr>
          <p:cNvCxnSpPr>
            <a:cxnSpLocks/>
          </p:cNvCxnSpPr>
          <p:nvPr/>
        </p:nvCxnSpPr>
        <p:spPr>
          <a:xfrm>
            <a:off x="3578759" y="2989897"/>
            <a:ext cx="794144" cy="74404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58EC6B5-E35C-4C09-8486-342E81EE8DCF}"/>
              </a:ext>
            </a:extLst>
          </p:cNvPr>
          <p:cNvSpPr/>
          <p:nvPr/>
        </p:nvSpPr>
        <p:spPr>
          <a:xfrm>
            <a:off x="4145239" y="2784519"/>
            <a:ext cx="2070704" cy="47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CE0C1BD-7FFB-44AF-9CD0-8C304DEA8F1A}"/>
              </a:ext>
            </a:extLst>
          </p:cNvPr>
          <p:cNvSpPr txBox="1"/>
          <p:nvPr/>
        </p:nvSpPr>
        <p:spPr>
          <a:xfrm>
            <a:off x="4801699" y="2829212"/>
            <a:ext cx="1030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SIFT</a:t>
            </a:r>
          </a:p>
        </p:txBody>
      </p: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C6B00E8D-A70C-4950-B3D7-6A51029444B4}"/>
              </a:ext>
            </a:extLst>
          </p:cNvPr>
          <p:cNvCxnSpPr>
            <a:cxnSpLocks/>
          </p:cNvCxnSpPr>
          <p:nvPr/>
        </p:nvCxnSpPr>
        <p:spPr>
          <a:xfrm flipH="1">
            <a:off x="6066064" y="4481335"/>
            <a:ext cx="1635366" cy="116025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60BE5810-45CC-488A-B60B-42162A84BADD}"/>
              </a:ext>
            </a:extLst>
          </p:cNvPr>
          <p:cNvCxnSpPr>
            <a:cxnSpLocks/>
          </p:cNvCxnSpPr>
          <p:nvPr/>
        </p:nvCxnSpPr>
        <p:spPr>
          <a:xfrm flipH="1">
            <a:off x="6152625" y="4251540"/>
            <a:ext cx="1297000" cy="644898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35093859-90B8-44DE-A7F5-999C3FC2353C}"/>
              </a:ext>
            </a:extLst>
          </p:cNvPr>
          <p:cNvSpPr txBox="1"/>
          <p:nvPr/>
        </p:nvSpPr>
        <p:spPr>
          <a:xfrm>
            <a:off x="10007096" y="3735204"/>
            <a:ext cx="920144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 (ARI)</a:t>
            </a:r>
          </a:p>
        </p:txBody>
      </p:sp>
      <p:sp>
        <p:nvSpPr>
          <p:cNvPr id="62" name="Larme 61">
            <a:extLst>
              <a:ext uri="{FF2B5EF4-FFF2-40B4-BE49-F238E27FC236}">
                <a16:creationId xmlns:a16="http://schemas.microsoft.com/office/drawing/2014/main" id="{1EBB9207-7449-4271-B4AF-0ADA8053132B}"/>
              </a:ext>
            </a:extLst>
          </p:cNvPr>
          <p:cNvSpPr/>
          <p:nvPr/>
        </p:nvSpPr>
        <p:spPr>
          <a:xfrm rot="2212994">
            <a:off x="8514307" y="3406370"/>
            <a:ext cx="1261715" cy="1181595"/>
          </a:xfrm>
          <a:prstGeom prst="teardrop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B287449C-DDD6-46C0-B95E-61B1AA6D0600}"/>
              </a:ext>
            </a:extLst>
          </p:cNvPr>
          <p:cNvSpPr txBox="1"/>
          <p:nvPr/>
        </p:nvSpPr>
        <p:spPr>
          <a:xfrm>
            <a:off x="8469769" y="3779769"/>
            <a:ext cx="1553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CLUSTERING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4BE55B40-7982-4459-BB95-0719819B6A5D}"/>
              </a:ext>
            </a:extLst>
          </p:cNvPr>
          <p:cNvSpPr txBox="1"/>
          <p:nvPr/>
        </p:nvSpPr>
        <p:spPr>
          <a:xfrm>
            <a:off x="8465643" y="4677650"/>
            <a:ext cx="155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348A45"/>
                </a:solidFill>
                <a:latin typeface="Arial Rounded MT Bold" panose="020F0704030504030204" pitchFamily="34" charset="0"/>
              </a:rPr>
              <a:t>K-</a:t>
            </a:r>
            <a:r>
              <a:rPr lang="fr-FR" b="1" dirty="0" err="1">
                <a:solidFill>
                  <a:srgbClr val="348A45"/>
                </a:solidFill>
                <a:latin typeface="Arial Rounded MT Bold" panose="020F0704030504030204" pitchFamily="34" charset="0"/>
              </a:rPr>
              <a:t>means</a:t>
            </a:r>
            <a:endParaRPr lang="fr-FR" b="1" dirty="0">
              <a:solidFill>
                <a:srgbClr val="348A4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D9D7B4B6-5DB8-40D7-A8D5-78C88E500D96}"/>
              </a:ext>
            </a:extLst>
          </p:cNvPr>
          <p:cNvSpPr txBox="1"/>
          <p:nvPr/>
        </p:nvSpPr>
        <p:spPr>
          <a:xfrm>
            <a:off x="7080159" y="4661900"/>
            <a:ext cx="155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T-</a:t>
            </a:r>
            <a:r>
              <a:rPr lang="fr-F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sne</a:t>
            </a:r>
            <a:endParaRPr lang="fr-FR" b="1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D28123EB-BEE8-45D8-9344-2EF1E766FC46}"/>
              </a:ext>
            </a:extLst>
          </p:cNvPr>
          <p:cNvSpPr txBox="1"/>
          <p:nvPr/>
        </p:nvSpPr>
        <p:spPr>
          <a:xfrm>
            <a:off x="6991992" y="2413123"/>
            <a:ext cx="1553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Réduction dimension</a:t>
            </a: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F99944E8-A322-4779-A799-AAFE6EE28587}"/>
              </a:ext>
            </a:extLst>
          </p:cNvPr>
          <p:cNvGrpSpPr/>
          <p:nvPr/>
        </p:nvGrpSpPr>
        <p:grpSpPr>
          <a:xfrm>
            <a:off x="9373724" y="984833"/>
            <a:ext cx="1660795" cy="970036"/>
            <a:chOff x="10133623" y="859093"/>
            <a:chExt cx="1660795" cy="970036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8ED0595F-9C1C-4843-A9DF-9AF497109495}"/>
                </a:ext>
              </a:extLst>
            </p:cNvPr>
            <p:cNvSpPr/>
            <p:nvPr/>
          </p:nvSpPr>
          <p:spPr>
            <a:xfrm>
              <a:off x="10620934" y="859093"/>
              <a:ext cx="605020" cy="60502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8" name="Graphique 77" descr="Cible">
              <a:extLst>
                <a:ext uri="{FF2B5EF4-FFF2-40B4-BE49-F238E27FC236}">
                  <a16:creationId xmlns:a16="http://schemas.microsoft.com/office/drawing/2014/main" id="{0F56444E-497D-4587-9F08-E5A129114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10989" y="949148"/>
              <a:ext cx="424911" cy="424911"/>
            </a:xfrm>
            <a:prstGeom prst="rect">
              <a:avLst/>
            </a:prstGeom>
          </p:spPr>
        </p:pic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8F6915CA-8851-42EF-AEBE-394481B36085}"/>
                </a:ext>
              </a:extLst>
            </p:cNvPr>
            <p:cNvSpPr txBox="1"/>
            <p:nvPr/>
          </p:nvSpPr>
          <p:spPr>
            <a:xfrm>
              <a:off x="10133623" y="1490575"/>
              <a:ext cx="166079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</a:rPr>
                <a:t>EVALUATION</a:t>
              </a:r>
            </a:p>
          </p:txBody>
        </p:sp>
      </p:grp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53F29A3D-16BE-4301-B4A8-2F6B6C449666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3578759" y="2989897"/>
            <a:ext cx="558293" cy="564587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EC08D726-43C0-4E3F-ABC0-CA1DD78CF12C}"/>
              </a:ext>
            </a:extLst>
          </p:cNvPr>
          <p:cNvCxnSpPr>
            <a:cxnSpLocks/>
          </p:cNvCxnSpPr>
          <p:nvPr/>
        </p:nvCxnSpPr>
        <p:spPr>
          <a:xfrm flipV="1">
            <a:off x="3560176" y="4374109"/>
            <a:ext cx="695360" cy="48318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1086E37E-E639-4480-AB19-AF9DAEB746ED}"/>
              </a:ext>
            </a:extLst>
          </p:cNvPr>
          <p:cNvCxnSpPr>
            <a:cxnSpLocks/>
          </p:cNvCxnSpPr>
          <p:nvPr/>
        </p:nvCxnSpPr>
        <p:spPr>
          <a:xfrm>
            <a:off x="3553153" y="4851450"/>
            <a:ext cx="794144" cy="74404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5B79D33-D1CC-4299-860C-25849423B9BC}"/>
              </a:ext>
            </a:extLst>
          </p:cNvPr>
          <p:cNvSpPr/>
          <p:nvPr/>
        </p:nvSpPr>
        <p:spPr>
          <a:xfrm>
            <a:off x="4119633" y="4654461"/>
            <a:ext cx="2070704" cy="47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C4E054FC-46CB-49D3-B91E-1D2DE64539C9}"/>
              </a:ext>
            </a:extLst>
          </p:cNvPr>
          <p:cNvSpPr txBox="1"/>
          <p:nvPr/>
        </p:nvSpPr>
        <p:spPr>
          <a:xfrm>
            <a:off x="4624178" y="4702784"/>
            <a:ext cx="12321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Xception</a:t>
            </a:r>
            <a:endParaRPr lang="fr-FR" sz="16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71AC9984-26A8-4E0E-B890-D2F76C3B876A}"/>
              </a:ext>
            </a:extLst>
          </p:cNvPr>
          <p:cNvCxnSpPr>
            <a:cxnSpLocks/>
            <a:endCxn id="109" idx="1"/>
          </p:cNvCxnSpPr>
          <p:nvPr/>
        </p:nvCxnSpPr>
        <p:spPr>
          <a:xfrm>
            <a:off x="3553153" y="4851450"/>
            <a:ext cx="558293" cy="564587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8AEB16-F7C8-47BC-A934-2ACEE6F71174}"/>
              </a:ext>
            </a:extLst>
          </p:cNvPr>
          <p:cNvSpPr/>
          <p:nvPr/>
        </p:nvSpPr>
        <p:spPr>
          <a:xfrm>
            <a:off x="4111446" y="5178437"/>
            <a:ext cx="2070704" cy="47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4CAD2C36-E120-4EF9-9C23-C2BE9CD2D563}"/>
              </a:ext>
            </a:extLst>
          </p:cNvPr>
          <p:cNvCxnSpPr>
            <a:cxnSpLocks/>
          </p:cNvCxnSpPr>
          <p:nvPr/>
        </p:nvCxnSpPr>
        <p:spPr>
          <a:xfrm flipH="1" flipV="1">
            <a:off x="5976058" y="3558460"/>
            <a:ext cx="1494284" cy="352429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A451041E-457C-4E44-8192-5E5EA5FBAEEB}"/>
              </a:ext>
            </a:extLst>
          </p:cNvPr>
          <p:cNvSpPr/>
          <p:nvPr/>
        </p:nvSpPr>
        <p:spPr>
          <a:xfrm>
            <a:off x="4137052" y="3316884"/>
            <a:ext cx="2070704" cy="475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0127325E-E971-4D17-8191-3AF0E9545F42}"/>
              </a:ext>
            </a:extLst>
          </p:cNvPr>
          <p:cNvSpPr txBox="1"/>
          <p:nvPr/>
        </p:nvSpPr>
        <p:spPr>
          <a:xfrm>
            <a:off x="4835929" y="3357201"/>
            <a:ext cx="1030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ORB</a:t>
            </a:r>
          </a:p>
        </p:txBody>
      </p: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BBEFA608-0F22-4534-8A91-78FC905188AF}"/>
              </a:ext>
            </a:extLst>
          </p:cNvPr>
          <p:cNvCxnSpPr>
            <a:cxnSpLocks/>
          </p:cNvCxnSpPr>
          <p:nvPr/>
        </p:nvCxnSpPr>
        <p:spPr>
          <a:xfrm flipH="1">
            <a:off x="5958912" y="4050213"/>
            <a:ext cx="1450945" cy="382737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B0E3017-6676-49C8-BCF8-5F3ED6EB2B11}"/>
              </a:ext>
            </a:extLst>
          </p:cNvPr>
          <p:cNvSpPr/>
          <p:nvPr/>
        </p:nvSpPr>
        <p:spPr>
          <a:xfrm>
            <a:off x="4123315" y="4053701"/>
            <a:ext cx="2070704" cy="545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15A6B332-0C2F-444B-A041-CE18B5EC68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4885" y="3220411"/>
            <a:ext cx="1594853" cy="1432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8" name="Image 117">
            <a:extLst>
              <a:ext uri="{FF2B5EF4-FFF2-40B4-BE49-F238E27FC236}">
                <a16:creationId xmlns:a16="http://schemas.microsoft.com/office/drawing/2014/main" id="{50AE6ED3-AF85-4762-A54E-E1761FCCAF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97267" y="5024040"/>
            <a:ext cx="1143427" cy="1081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2837FD3B-5C94-4ED0-9285-43656072A8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5" y="2371620"/>
            <a:ext cx="846692" cy="1044253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946D59A1-E427-4F78-BA65-C64BC7A405A4}"/>
              </a:ext>
            </a:extLst>
          </p:cNvPr>
          <p:cNvSpPr txBox="1"/>
          <p:nvPr/>
        </p:nvSpPr>
        <p:spPr>
          <a:xfrm>
            <a:off x="4424142" y="2327416"/>
            <a:ext cx="1445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</a:rPr>
              <a:t>BOVW</a:t>
            </a:r>
          </a:p>
        </p:txBody>
      </p:sp>
      <p:pic>
        <p:nvPicPr>
          <p:cNvPr id="1026" name="Picture 2" descr="Résultat de recherche d'images pour &quot;albumentation logo&quot;">
            <a:extLst>
              <a:ext uri="{FF2B5EF4-FFF2-40B4-BE49-F238E27FC236}">
                <a16:creationId xmlns:a16="http://schemas.microsoft.com/office/drawing/2014/main" id="{207AA140-F796-4E9B-B508-926274E1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405" y="4830173"/>
            <a:ext cx="1089422" cy="53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image data generator logo keras&quot;">
            <a:extLst>
              <a:ext uri="{FF2B5EF4-FFF2-40B4-BE49-F238E27FC236}">
                <a16:creationId xmlns:a16="http://schemas.microsoft.com/office/drawing/2014/main" id="{830211F1-07CA-4AF4-A3EF-B51BD13AC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44" y="5785100"/>
            <a:ext cx="1398752" cy="40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8C9EAECE-E858-48DB-9E10-0C831FA5D3EF}"/>
              </a:ext>
            </a:extLst>
          </p:cNvPr>
          <p:cNvSpPr txBox="1"/>
          <p:nvPr/>
        </p:nvSpPr>
        <p:spPr>
          <a:xfrm>
            <a:off x="4064118" y="4047667"/>
            <a:ext cx="2222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FEATURE EXTRACTION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C6D76364-8161-476C-81A3-B69452ECEAD3}"/>
              </a:ext>
            </a:extLst>
          </p:cNvPr>
          <p:cNvSpPr txBox="1"/>
          <p:nvPr/>
        </p:nvSpPr>
        <p:spPr>
          <a:xfrm>
            <a:off x="4123236" y="5203087"/>
            <a:ext cx="20963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InceptionResNetV2</a:t>
            </a:r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B85D554D-BD1E-4647-86C5-9DDE98F344ED}"/>
              </a:ext>
            </a:extLst>
          </p:cNvPr>
          <p:cNvCxnSpPr>
            <a:cxnSpLocks/>
          </p:cNvCxnSpPr>
          <p:nvPr/>
        </p:nvCxnSpPr>
        <p:spPr>
          <a:xfrm flipH="1">
            <a:off x="2272245" y="4573989"/>
            <a:ext cx="409820" cy="316348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F9AB2A8C-811E-4E0B-91A0-C6EEA439F3D7}"/>
              </a:ext>
            </a:extLst>
          </p:cNvPr>
          <p:cNvCxnSpPr>
            <a:cxnSpLocks/>
          </p:cNvCxnSpPr>
          <p:nvPr/>
        </p:nvCxnSpPr>
        <p:spPr>
          <a:xfrm>
            <a:off x="2269571" y="4872061"/>
            <a:ext cx="375536" cy="25760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50D8D40E-CED7-4653-8C04-B31229691B66}"/>
              </a:ext>
            </a:extLst>
          </p:cNvPr>
          <p:cNvCxnSpPr>
            <a:cxnSpLocks/>
          </p:cNvCxnSpPr>
          <p:nvPr/>
        </p:nvCxnSpPr>
        <p:spPr>
          <a:xfrm flipH="1">
            <a:off x="3190468" y="4836445"/>
            <a:ext cx="409820" cy="316348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ZoneTexte 86">
            <a:extLst>
              <a:ext uri="{FF2B5EF4-FFF2-40B4-BE49-F238E27FC236}">
                <a16:creationId xmlns:a16="http://schemas.microsoft.com/office/drawing/2014/main" id="{613F261F-9187-4987-B1C3-7A84731FC15A}"/>
              </a:ext>
            </a:extLst>
          </p:cNvPr>
          <p:cNvSpPr txBox="1"/>
          <p:nvPr/>
        </p:nvSpPr>
        <p:spPr>
          <a:xfrm>
            <a:off x="2501806" y="4194588"/>
            <a:ext cx="846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SANS</a:t>
            </a:r>
            <a:endParaRPr lang="fr-FR" dirty="0"/>
          </a:p>
        </p:txBody>
      </p: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03BB5F62-53E8-46E4-9BF6-293C6665232C}"/>
              </a:ext>
            </a:extLst>
          </p:cNvPr>
          <p:cNvCxnSpPr>
            <a:cxnSpLocks/>
          </p:cNvCxnSpPr>
          <p:nvPr/>
        </p:nvCxnSpPr>
        <p:spPr>
          <a:xfrm>
            <a:off x="3181709" y="4580627"/>
            <a:ext cx="397876" cy="300089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79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2F7255-CFB6-4B4D-AFDD-564B35788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27</a:t>
            </a:fld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3AE63A4-0F59-4123-A0C8-5DB36A89D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42" y="1029470"/>
            <a:ext cx="5109922" cy="511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1E78CF8-936C-428C-8345-5E615221D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79" y="2373616"/>
            <a:ext cx="5384282" cy="365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1BD8F34-4D5D-4F03-A356-1A98E219D703}"/>
              </a:ext>
            </a:extLst>
          </p:cNvPr>
          <p:cNvSpPr txBox="1"/>
          <p:nvPr/>
        </p:nvSpPr>
        <p:spPr>
          <a:xfrm>
            <a:off x="6545106" y="1029470"/>
            <a:ext cx="3864028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150 images x 7 catégories :</a:t>
            </a:r>
          </a:p>
          <a:p>
            <a:pPr algn="ctr"/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1050 images au total</a:t>
            </a: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64EF5EF-1A02-4D17-9DE5-9AFAE7A58236}"/>
              </a:ext>
            </a:extLst>
          </p:cNvPr>
          <p:cNvGrpSpPr/>
          <p:nvPr/>
        </p:nvGrpSpPr>
        <p:grpSpPr>
          <a:xfrm>
            <a:off x="150169" y="128749"/>
            <a:ext cx="2900944" cy="622099"/>
            <a:chOff x="3422708" y="87269"/>
            <a:chExt cx="1181790" cy="622099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2DEAB18B-7B64-4952-A819-354E54413EFF}"/>
                </a:ext>
              </a:extLst>
            </p:cNvPr>
            <p:cNvSpPr/>
            <p:nvPr/>
          </p:nvSpPr>
          <p:spPr>
            <a:xfrm>
              <a:off x="3422708" y="125835"/>
              <a:ext cx="1136176" cy="58353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985B9B8D-3933-4DCB-9579-05FB2E9F4FB4}"/>
                </a:ext>
              </a:extLst>
            </p:cNvPr>
            <p:cNvSpPr txBox="1"/>
            <p:nvPr/>
          </p:nvSpPr>
          <p:spPr>
            <a:xfrm>
              <a:off x="3513251" y="87269"/>
              <a:ext cx="10912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Exploration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7CA1099A-5B57-4DFE-A7C4-015456DC09B0}"/>
              </a:ext>
            </a:extLst>
          </p:cNvPr>
          <p:cNvSpPr txBox="1"/>
          <p:nvPr/>
        </p:nvSpPr>
        <p:spPr>
          <a:xfrm>
            <a:off x="0" y="6242829"/>
            <a:ext cx="672924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Quelques exemples d’images tirées du jeu de données</a:t>
            </a: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136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2AC157-213F-4C92-A981-800E23C5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68255C6-0AA1-46AD-8B40-555C7B2C7708}"/>
              </a:ext>
            </a:extLst>
          </p:cNvPr>
          <p:cNvGrpSpPr/>
          <p:nvPr/>
        </p:nvGrpSpPr>
        <p:grpSpPr>
          <a:xfrm>
            <a:off x="2099386" y="588432"/>
            <a:ext cx="6708706" cy="2421762"/>
            <a:chOff x="-655412" y="-210234"/>
            <a:chExt cx="3995023" cy="550524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561067F0-51D6-4A8F-B00A-E089CF8727D9}"/>
                </a:ext>
              </a:extLst>
            </p:cNvPr>
            <p:cNvSpPr/>
            <p:nvPr/>
          </p:nvSpPr>
          <p:spPr>
            <a:xfrm>
              <a:off x="-655412" y="-210234"/>
              <a:ext cx="3995023" cy="55052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F482940-C307-4580-95D2-758129FCF6A6}"/>
                </a:ext>
              </a:extLst>
            </p:cNvPr>
            <p:cNvSpPr txBox="1"/>
            <p:nvPr/>
          </p:nvSpPr>
          <p:spPr>
            <a:xfrm>
              <a:off x="150157" y="-210234"/>
              <a:ext cx="2578559" cy="524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Partie 2</a:t>
              </a:r>
            </a:p>
            <a:p>
              <a:pPr algn="ctr"/>
              <a:r>
                <a:rPr lang="fr-FR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Images 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107F6208-D6C2-4F19-96A2-3E525068F034}"/>
              </a:ext>
            </a:extLst>
          </p:cNvPr>
          <p:cNvSpPr txBox="1"/>
          <p:nvPr/>
        </p:nvSpPr>
        <p:spPr>
          <a:xfrm>
            <a:off x="3452151" y="3974829"/>
            <a:ext cx="50684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A. SIFT et ORB</a:t>
            </a:r>
            <a:endParaRPr lang="fr-FR" sz="4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32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211FEF2C-7E15-4EB7-A69D-7C1CEA58E09C}"/>
              </a:ext>
            </a:extLst>
          </p:cNvPr>
          <p:cNvCxnSpPr>
            <a:cxnSpLocks/>
          </p:cNvCxnSpPr>
          <p:nvPr/>
        </p:nvCxnSpPr>
        <p:spPr>
          <a:xfrm flipH="1">
            <a:off x="6213346" y="4067645"/>
            <a:ext cx="2814366" cy="1"/>
          </a:xfrm>
          <a:prstGeom prst="line">
            <a:avLst/>
          </a:prstGeom>
          <a:ln w="38100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230A47A6-550D-46EB-B62A-6D1E92EAA0E1}"/>
              </a:ext>
            </a:extLst>
          </p:cNvPr>
          <p:cNvCxnSpPr>
            <a:cxnSpLocks/>
          </p:cNvCxnSpPr>
          <p:nvPr/>
        </p:nvCxnSpPr>
        <p:spPr>
          <a:xfrm flipV="1">
            <a:off x="5887338" y="4069573"/>
            <a:ext cx="350741" cy="1044252"/>
          </a:xfrm>
          <a:prstGeom prst="line">
            <a:avLst/>
          </a:prstGeom>
          <a:ln w="38100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AC819A8A-0DF6-491B-9824-FBA237AC3266}"/>
              </a:ext>
            </a:extLst>
          </p:cNvPr>
          <p:cNvCxnSpPr>
            <a:cxnSpLocks/>
          </p:cNvCxnSpPr>
          <p:nvPr/>
        </p:nvCxnSpPr>
        <p:spPr>
          <a:xfrm flipH="1" flipV="1">
            <a:off x="5845871" y="3041042"/>
            <a:ext cx="392208" cy="1028531"/>
          </a:xfrm>
          <a:prstGeom prst="line">
            <a:avLst/>
          </a:prstGeom>
          <a:ln w="38100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286134B1-84A0-4B31-A73E-4232654D59B4}"/>
              </a:ext>
            </a:extLst>
          </p:cNvPr>
          <p:cNvCxnSpPr>
            <a:cxnSpLocks/>
          </p:cNvCxnSpPr>
          <p:nvPr/>
        </p:nvCxnSpPr>
        <p:spPr>
          <a:xfrm flipH="1" flipV="1">
            <a:off x="3555010" y="4032140"/>
            <a:ext cx="418978" cy="1056034"/>
          </a:xfrm>
          <a:prstGeom prst="line">
            <a:avLst/>
          </a:prstGeom>
          <a:ln w="38100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7F3C6771-4078-469F-AC4C-B5B3CF626293}"/>
              </a:ext>
            </a:extLst>
          </p:cNvPr>
          <p:cNvCxnSpPr>
            <a:cxnSpLocks/>
          </p:cNvCxnSpPr>
          <p:nvPr/>
        </p:nvCxnSpPr>
        <p:spPr>
          <a:xfrm flipV="1">
            <a:off x="3555010" y="3264814"/>
            <a:ext cx="395365" cy="767326"/>
          </a:xfrm>
          <a:prstGeom prst="line">
            <a:avLst/>
          </a:prstGeom>
          <a:ln w="38100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321D47BE-F92E-4BC9-B7E3-471D23FD48A3}"/>
              </a:ext>
            </a:extLst>
          </p:cNvPr>
          <p:cNvCxnSpPr>
            <a:cxnSpLocks/>
          </p:cNvCxnSpPr>
          <p:nvPr/>
        </p:nvCxnSpPr>
        <p:spPr>
          <a:xfrm flipH="1">
            <a:off x="732438" y="4032140"/>
            <a:ext cx="2822572" cy="0"/>
          </a:xfrm>
          <a:prstGeom prst="line">
            <a:avLst/>
          </a:prstGeom>
          <a:ln w="38100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Larme 42">
            <a:extLst>
              <a:ext uri="{FF2B5EF4-FFF2-40B4-BE49-F238E27FC236}">
                <a16:creationId xmlns:a16="http://schemas.microsoft.com/office/drawing/2014/main" id="{2587A714-9370-476A-801A-793F281618E7}"/>
              </a:ext>
            </a:extLst>
          </p:cNvPr>
          <p:cNvSpPr/>
          <p:nvPr/>
        </p:nvSpPr>
        <p:spPr>
          <a:xfrm rot="2212994">
            <a:off x="7460613" y="3567769"/>
            <a:ext cx="1261715" cy="1181595"/>
          </a:xfrm>
          <a:prstGeom prst="teardrop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D13E43-B97E-453B-BB6D-4A95EA49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8476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371DB04-1737-4CFE-B94A-5D3898FCFAF8}"/>
              </a:ext>
            </a:extLst>
          </p:cNvPr>
          <p:cNvGrpSpPr/>
          <p:nvPr/>
        </p:nvGrpSpPr>
        <p:grpSpPr>
          <a:xfrm>
            <a:off x="4285537" y="140254"/>
            <a:ext cx="2503472" cy="818515"/>
            <a:chOff x="3775669" y="149277"/>
            <a:chExt cx="2503472" cy="818515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9C02FB61-B171-4D0B-8DE7-85B6FA7FA1FF}"/>
                </a:ext>
              </a:extLst>
            </p:cNvPr>
            <p:cNvSpPr/>
            <p:nvPr/>
          </p:nvSpPr>
          <p:spPr>
            <a:xfrm>
              <a:off x="3775669" y="173481"/>
              <a:ext cx="2467456" cy="79431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0195A16-8426-432D-93F8-8BCD4F849CF3}"/>
                </a:ext>
              </a:extLst>
            </p:cNvPr>
            <p:cNvSpPr txBox="1"/>
            <p:nvPr/>
          </p:nvSpPr>
          <p:spPr>
            <a:xfrm>
              <a:off x="3930223" y="149277"/>
              <a:ext cx="23489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Images </a:t>
              </a:r>
            </a:p>
          </p:txBody>
        </p:sp>
      </p:grpSp>
      <p:pic>
        <p:nvPicPr>
          <p:cNvPr id="14" name="Graphique 13" descr="Base de données">
            <a:extLst>
              <a:ext uri="{FF2B5EF4-FFF2-40B4-BE49-F238E27FC236}">
                <a16:creationId xmlns:a16="http://schemas.microsoft.com/office/drawing/2014/main" id="{53393BBC-465B-463E-81A8-68FD92B18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881" y="3574940"/>
            <a:ext cx="914400" cy="914400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6196DBB0-46E1-4230-90B8-97C796D0A75D}"/>
              </a:ext>
            </a:extLst>
          </p:cNvPr>
          <p:cNvGrpSpPr/>
          <p:nvPr/>
        </p:nvGrpSpPr>
        <p:grpSpPr>
          <a:xfrm>
            <a:off x="1549836" y="1283426"/>
            <a:ext cx="872398" cy="872398"/>
            <a:chOff x="1982707" y="1501629"/>
            <a:chExt cx="1440000" cy="1440000"/>
          </a:xfrm>
        </p:grpSpPr>
        <p:pic>
          <p:nvPicPr>
            <p:cNvPr id="12" name="Graphique 11" descr="Outils">
              <a:extLst>
                <a:ext uri="{FF2B5EF4-FFF2-40B4-BE49-F238E27FC236}">
                  <a16:creationId xmlns:a16="http://schemas.microsoft.com/office/drawing/2014/main" id="{8E26FC02-8276-4364-9571-EFDF1A8D7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58037" y="1757494"/>
              <a:ext cx="914400" cy="914400"/>
            </a:xfrm>
            <a:prstGeom prst="rect">
              <a:avLst/>
            </a:prstGeom>
          </p:spPr>
        </p:pic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F7C6DD2A-1F14-4E7F-9D9D-57FA5C9BCEC6}"/>
                </a:ext>
              </a:extLst>
            </p:cNvPr>
            <p:cNvSpPr/>
            <p:nvPr/>
          </p:nvSpPr>
          <p:spPr>
            <a:xfrm>
              <a:off x="1982707" y="1501629"/>
              <a:ext cx="1440000" cy="1440000"/>
            </a:xfrm>
            <a:prstGeom prst="ellipse">
              <a:avLst/>
            </a:prstGeom>
            <a:noFill/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786831F3-5970-424E-BA34-AEA185735CC1}"/>
              </a:ext>
            </a:extLst>
          </p:cNvPr>
          <p:cNvSpPr txBox="1"/>
          <p:nvPr/>
        </p:nvSpPr>
        <p:spPr>
          <a:xfrm>
            <a:off x="1036885" y="2277894"/>
            <a:ext cx="246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PREPROCESSING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8F5CFF1-C9B4-47EC-821F-26204532D090}"/>
              </a:ext>
            </a:extLst>
          </p:cNvPr>
          <p:cNvSpPr txBox="1"/>
          <p:nvPr/>
        </p:nvSpPr>
        <p:spPr>
          <a:xfrm>
            <a:off x="22385" y="3244334"/>
            <a:ext cx="115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DATA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4228541-3036-42FC-8FD0-60FF31D6589F}"/>
              </a:ext>
            </a:extLst>
          </p:cNvPr>
          <p:cNvGrpSpPr/>
          <p:nvPr/>
        </p:nvGrpSpPr>
        <p:grpSpPr>
          <a:xfrm>
            <a:off x="4440091" y="1332528"/>
            <a:ext cx="872398" cy="872398"/>
            <a:chOff x="4494805" y="1573133"/>
            <a:chExt cx="1440000" cy="1440000"/>
          </a:xfrm>
        </p:grpSpPr>
        <p:pic>
          <p:nvPicPr>
            <p:cNvPr id="16" name="Graphique 15" descr="Engrenage">
              <a:extLst>
                <a:ext uri="{FF2B5EF4-FFF2-40B4-BE49-F238E27FC236}">
                  <a16:creationId xmlns:a16="http://schemas.microsoft.com/office/drawing/2014/main" id="{DC06AC2F-F453-4D96-864E-B8E263862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78395" y="1830259"/>
              <a:ext cx="914400" cy="914400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8F64158-5747-4C4F-A5B1-2C38E69C1FA4}"/>
                </a:ext>
              </a:extLst>
            </p:cNvPr>
            <p:cNvSpPr/>
            <p:nvPr/>
          </p:nvSpPr>
          <p:spPr>
            <a:xfrm>
              <a:off x="4494805" y="1573133"/>
              <a:ext cx="1440000" cy="1440000"/>
            </a:xfrm>
            <a:prstGeom prst="ellipse">
              <a:avLst/>
            </a:prstGeom>
            <a:noFill/>
            <a:ln w="952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9C12DEBF-CF3D-4F49-AC68-F1C8B2B0B93A}"/>
              </a:ext>
            </a:extLst>
          </p:cNvPr>
          <p:cNvSpPr txBox="1"/>
          <p:nvPr/>
        </p:nvSpPr>
        <p:spPr>
          <a:xfrm>
            <a:off x="3569453" y="2288571"/>
            <a:ext cx="302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FEATURE EXTRACTION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47F373-13BC-4D81-AFC2-150E29480A8A}"/>
              </a:ext>
            </a:extLst>
          </p:cNvPr>
          <p:cNvSpPr/>
          <p:nvPr/>
        </p:nvSpPr>
        <p:spPr>
          <a:xfrm>
            <a:off x="3891272" y="2890091"/>
            <a:ext cx="2070704" cy="614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70E5E5-0DE3-45C8-97D0-63B66FCBBF05}"/>
              </a:ext>
            </a:extLst>
          </p:cNvPr>
          <p:cNvSpPr/>
          <p:nvPr/>
        </p:nvSpPr>
        <p:spPr>
          <a:xfrm>
            <a:off x="3891272" y="4556351"/>
            <a:ext cx="2070704" cy="61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EF136F1-B1B8-4EFA-9DE0-EDF65FAEE29F}"/>
              </a:ext>
            </a:extLst>
          </p:cNvPr>
          <p:cNvSpPr txBox="1"/>
          <p:nvPr/>
        </p:nvSpPr>
        <p:spPr>
          <a:xfrm>
            <a:off x="4514290" y="2956114"/>
            <a:ext cx="1230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SIFT</a:t>
            </a:r>
            <a:endParaRPr lang="fr-FR" sz="16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5F538A2-5B1B-4CE2-BF05-A18B620946D0}"/>
              </a:ext>
            </a:extLst>
          </p:cNvPr>
          <p:cNvSpPr txBox="1"/>
          <p:nvPr/>
        </p:nvSpPr>
        <p:spPr>
          <a:xfrm>
            <a:off x="4097090" y="4644146"/>
            <a:ext cx="161292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ORB</a:t>
            </a:r>
          </a:p>
          <a:p>
            <a:endParaRPr lang="fr-FR" sz="16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0" name="Graphique 39" descr="Scie circulaire">
            <a:extLst>
              <a:ext uri="{FF2B5EF4-FFF2-40B4-BE49-F238E27FC236}">
                <a16:creationId xmlns:a16="http://schemas.microsoft.com/office/drawing/2014/main" id="{C8BC0655-D6C1-4C5D-8E9F-2883EE7CB3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373" y="2412644"/>
            <a:ext cx="3256248" cy="3256248"/>
          </a:xfrm>
          <a:prstGeom prst="rect">
            <a:avLst/>
          </a:prstGeom>
        </p:spPr>
      </p:pic>
      <p:grpSp>
        <p:nvGrpSpPr>
          <p:cNvPr id="58" name="Groupe 57">
            <a:extLst>
              <a:ext uri="{FF2B5EF4-FFF2-40B4-BE49-F238E27FC236}">
                <a16:creationId xmlns:a16="http://schemas.microsoft.com/office/drawing/2014/main" id="{49CEF508-451F-405C-A545-CF6B02A81DDB}"/>
              </a:ext>
            </a:extLst>
          </p:cNvPr>
          <p:cNvGrpSpPr/>
          <p:nvPr/>
        </p:nvGrpSpPr>
        <p:grpSpPr>
          <a:xfrm>
            <a:off x="7257779" y="1276177"/>
            <a:ext cx="1647589" cy="1359992"/>
            <a:chOff x="7272466" y="1501629"/>
            <a:chExt cx="1647589" cy="1359992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ECB5BC48-7929-476E-BCCB-E76FF786D95B}"/>
                </a:ext>
              </a:extLst>
            </p:cNvPr>
            <p:cNvGrpSpPr/>
            <p:nvPr/>
          </p:nvGrpSpPr>
          <p:grpSpPr>
            <a:xfrm>
              <a:off x="7594256" y="1501629"/>
              <a:ext cx="872398" cy="872398"/>
              <a:chOff x="7896895" y="1501629"/>
              <a:chExt cx="1440000" cy="1440000"/>
            </a:xfrm>
          </p:grpSpPr>
          <p:pic>
            <p:nvPicPr>
              <p:cNvPr id="20" name="Graphique 19" descr="Ampoule et engrenage">
                <a:extLst>
                  <a:ext uri="{FF2B5EF4-FFF2-40B4-BE49-F238E27FC236}">
                    <a16:creationId xmlns:a16="http://schemas.microsoft.com/office/drawing/2014/main" id="{139F3FD7-B85D-44B9-A74F-25D7AC4E9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179662" y="175749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0EC1D140-EB47-4821-8376-2EC244624046}"/>
                  </a:ext>
                </a:extLst>
              </p:cNvPr>
              <p:cNvSpPr/>
              <p:nvPr/>
            </p:nvSpPr>
            <p:spPr>
              <a:xfrm>
                <a:off x="7896895" y="1501629"/>
                <a:ext cx="1440000" cy="1440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A860588B-B86C-42DB-AD43-03930CAD8E47}"/>
                </a:ext>
              </a:extLst>
            </p:cNvPr>
            <p:cNvSpPr txBox="1"/>
            <p:nvPr/>
          </p:nvSpPr>
          <p:spPr>
            <a:xfrm>
              <a:off x="7272466" y="2492289"/>
              <a:ext cx="1647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  <a:latin typeface="Arial Rounded MT Bold" panose="020F0704030504030204" pitchFamily="34" charset="0"/>
                </a:rPr>
                <a:t>MODELLING</a:t>
              </a:r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7859A00D-C1BE-4E77-8C23-0CC45FBF6F20}"/>
              </a:ext>
            </a:extLst>
          </p:cNvPr>
          <p:cNvSpPr txBox="1"/>
          <p:nvPr/>
        </p:nvSpPr>
        <p:spPr>
          <a:xfrm>
            <a:off x="7396813" y="3917169"/>
            <a:ext cx="1553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CLUSTERING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DCF044B-525E-4613-8AC6-E6864F2EF0DE}"/>
              </a:ext>
            </a:extLst>
          </p:cNvPr>
          <p:cNvSpPr txBox="1"/>
          <p:nvPr/>
        </p:nvSpPr>
        <p:spPr>
          <a:xfrm>
            <a:off x="8666724" y="4871934"/>
            <a:ext cx="271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de la pertinence des clusters par rapport aux étiquettes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63BBB1E-CACB-4546-9565-4EEF00730EEA}"/>
              </a:ext>
            </a:extLst>
          </p:cNvPr>
          <p:cNvSpPr/>
          <p:nvPr/>
        </p:nvSpPr>
        <p:spPr>
          <a:xfrm>
            <a:off x="9019671" y="3248494"/>
            <a:ext cx="2021041" cy="7761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85B8D2-5142-4EA2-B885-3FECC8570293}"/>
              </a:ext>
            </a:extLst>
          </p:cNvPr>
          <p:cNvSpPr/>
          <p:nvPr/>
        </p:nvSpPr>
        <p:spPr>
          <a:xfrm>
            <a:off x="9019671" y="4097354"/>
            <a:ext cx="2021041" cy="776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BB7EF0E-FDE8-40D3-823A-70B63321D673}"/>
              </a:ext>
            </a:extLst>
          </p:cNvPr>
          <p:cNvSpPr txBox="1"/>
          <p:nvPr/>
        </p:nvSpPr>
        <p:spPr>
          <a:xfrm>
            <a:off x="9193604" y="4216361"/>
            <a:ext cx="17442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VÉRIFICATION</a:t>
            </a:r>
          </a:p>
          <a:p>
            <a:pPr algn="ctr"/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ARI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AE3B36D-C917-4904-8F03-AFF907BAB369}"/>
              </a:ext>
            </a:extLst>
          </p:cNvPr>
          <p:cNvSpPr txBox="1"/>
          <p:nvPr/>
        </p:nvSpPr>
        <p:spPr>
          <a:xfrm>
            <a:off x="9019671" y="3468121"/>
            <a:ext cx="20210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INTERPRÉTATION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B0F3DB10-2273-40AC-A8C4-F42B7528204C}"/>
              </a:ext>
            </a:extLst>
          </p:cNvPr>
          <p:cNvSpPr txBox="1"/>
          <p:nvPr/>
        </p:nvSpPr>
        <p:spPr>
          <a:xfrm>
            <a:off x="9193604" y="5450562"/>
            <a:ext cx="1888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« catégories »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32D44D06-3ED7-4336-8FCF-0E783B0F9D8D}"/>
              </a:ext>
            </a:extLst>
          </p:cNvPr>
          <p:cNvSpPr/>
          <p:nvPr/>
        </p:nvSpPr>
        <p:spPr>
          <a:xfrm>
            <a:off x="3566509" y="35553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18CC189A-899D-4FF7-89A2-87664CEEDC06}"/>
              </a:ext>
            </a:extLst>
          </p:cNvPr>
          <p:cNvSpPr/>
          <p:nvPr/>
        </p:nvSpPr>
        <p:spPr>
          <a:xfrm>
            <a:off x="3530978" y="4297226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2BB8ADC8-7758-49ED-B841-6F18A83DD88D}"/>
              </a:ext>
            </a:extLst>
          </p:cNvPr>
          <p:cNvSpPr txBox="1"/>
          <p:nvPr/>
        </p:nvSpPr>
        <p:spPr>
          <a:xfrm>
            <a:off x="3547665" y="3504414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0ADD6C2B-30EF-43AA-936D-F2C4E95AB5F3}"/>
              </a:ext>
            </a:extLst>
          </p:cNvPr>
          <p:cNvSpPr txBox="1"/>
          <p:nvPr/>
        </p:nvSpPr>
        <p:spPr>
          <a:xfrm>
            <a:off x="3515056" y="4236670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418C08D7-3C51-49F2-B20E-1A2B5F402586}"/>
              </a:ext>
            </a:extLst>
          </p:cNvPr>
          <p:cNvSpPr txBox="1"/>
          <p:nvPr/>
        </p:nvSpPr>
        <p:spPr>
          <a:xfrm>
            <a:off x="6118676" y="4803347"/>
            <a:ext cx="155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T-</a:t>
            </a:r>
            <a:r>
              <a:rPr lang="fr-F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sne</a:t>
            </a:r>
            <a:endParaRPr lang="fr-FR" b="1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E494801F-A3F0-4554-9917-D8058EB845E6}"/>
              </a:ext>
            </a:extLst>
          </p:cNvPr>
          <p:cNvSpPr txBox="1"/>
          <p:nvPr/>
        </p:nvSpPr>
        <p:spPr>
          <a:xfrm>
            <a:off x="6086030" y="2908272"/>
            <a:ext cx="1553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Réduction dimension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9E23F943-922A-4E42-87E5-3803A5B509B6}"/>
              </a:ext>
            </a:extLst>
          </p:cNvPr>
          <p:cNvSpPr txBox="1"/>
          <p:nvPr/>
        </p:nvSpPr>
        <p:spPr>
          <a:xfrm>
            <a:off x="7396813" y="4812985"/>
            <a:ext cx="155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348A45"/>
                </a:solidFill>
                <a:latin typeface="Arial Rounded MT Bold" panose="020F0704030504030204" pitchFamily="34" charset="0"/>
              </a:rPr>
              <a:t>K-</a:t>
            </a:r>
            <a:r>
              <a:rPr lang="fr-FR" b="1" dirty="0" err="1">
                <a:solidFill>
                  <a:srgbClr val="348A45"/>
                </a:solidFill>
                <a:latin typeface="Arial Rounded MT Bold" panose="020F0704030504030204" pitchFamily="34" charset="0"/>
              </a:rPr>
              <a:t>means</a:t>
            </a:r>
            <a:endParaRPr lang="fr-FR" b="1" dirty="0">
              <a:solidFill>
                <a:srgbClr val="348A45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7BB5B80B-4DF6-4B33-A286-8EFF963EB263}"/>
              </a:ext>
            </a:extLst>
          </p:cNvPr>
          <p:cNvGrpSpPr/>
          <p:nvPr/>
        </p:nvGrpSpPr>
        <p:grpSpPr>
          <a:xfrm>
            <a:off x="9201269" y="1229883"/>
            <a:ext cx="1660795" cy="1386076"/>
            <a:chOff x="9201268" y="1229883"/>
            <a:chExt cx="1660795" cy="1386076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F5AE0DD9-4A19-4763-9EDD-67510EC4516B}"/>
                </a:ext>
              </a:extLst>
            </p:cNvPr>
            <p:cNvSpPr/>
            <p:nvPr/>
          </p:nvSpPr>
          <p:spPr>
            <a:xfrm>
              <a:off x="9601302" y="1229883"/>
              <a:ext cx="871200" cy="871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1" name="Graphique 70" descr="Cible">
              <a:extLst>
                <a:ext uri="{FF2B5EF4-FFF2-40B4-BE49-F238E27FC236}">
                  <a16:creationId xmlns:a16="http://schemas.microsoft.com/office/drawing/2014/main" id="{5E335220-098A-44A8-B68F-5620D2E5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09275" y="1340378"/>
              <a:ext cx="644783" cy="644783"/>
            </a:xfrm>
            <a:prstGeom prst="rect">
              <a:avLst/>
            </a:prstGeom>
          </p:spPr>
        </p:pic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D57BE3B7-8578-4655-A6EC-7042DE39A1DD}"/>
                </a:ext>
              </a:extLst>
            </p:cNvPr>
            <p:cNvSpPr txBox="1"/>
            <p:nvPr/>
          </p:nvSpPr>
          <p:spPr>
            <a:xfrm>
              <a:off x="9201268" y="2246627"/>
              <a:ext cx="16607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</a:rPr>
                <a:t>EVALUATION</a:t>
              </a:r>
            </a:p>
          </p:txBody>
        </p:sp>
      </p:grpSp>
      <p:pic>
        <p:nvPicPr>
          <p:cNvPr id="83" name="Image 82">
            <a:extLst>
              <a:ext uri="{FF2B5EF4-FFF2-40B4-BE49-F238E27FC236}">
                <a16:creationId xmlns:a16="http://schemas.microsoft.com/office/drawing/2014/main" id="{3760FF2A-90BF-4FED-8DAD-7ACECBBBEA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7160" y="5219729"/>
            <a:ext cx="929564" cy="8788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1C835FB7-65F5-41F9-91CF-2540B717552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5075" y="3555307"/>
            <a:ext cx="995751" cy="8942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D6E3A11-37DF-42BC-B017-024C50FC922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84" y="5388494"/>
            <a:ext cx="846692" cy="1044253"/>
          </a:xfrm>
          <a:prstGeom prst="rect">
            <a:avLst/>
          </a:prstGeom>
        </p:spPr>
      </p:pic>
      <p:sp>
        <p:nvSpPr>
          <p:cNvPr id="73" name="ZoneTexte 72">
            <a:extLst>
              <a:ext uri="{FF2B5EF4-FFF2-40B4-BE49-F238E27FC236}">
                <a16:creationId xmlns:a16="http://schemas.microsoft.com/office/drawing/2014/main" id="{FD06C74E-5110-49EF-855C-E5E4D4523983}"/>
              </a:ext>
            </a:extLst>
          </p:cNvPr>
          <p:cNvSpPr txBox="1"/>
          <p:nvPr/>
        </p:nvSpPr>
        <p:spPr>
          <a:xfrm>
            <a:off x="1331581" y="3054310"/>
            <a:ext cx="20275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Conversion en niveau de gris 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BACC46F0-644C-48BA-9CC1-0D4E48865E13}"/>
              </a:ext>
            </a:extLst>
          </p:cNvPr>
          <p:cNvSpPr txBox="1"/>
          <p:nvPr/>
        </p:nvSpPr>
        <p:spPr>
          <a:xfrm>
            <a:off x="1079436" y="3709126"/>
            <a:ext cx="21770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Egalisation </a:t>
            </a:r>
          </a:p>
          <a:p>
            <a:pPr algn="ctr"/>
            <a:r>
              <a:rPr lang="fr-FR" sz="1600" b="1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de l'histogramme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201A6C2F-3DED-43C0-95E0-8DAE1BA564FB}"/>
              </a:ext>
            </a:extLst>
          </p:cNvPr>
          <p:cNvSpPr txBox="1"/>
          <p:nvPr/>
        </p:nvSpPr>
        <p:spPr>
          <a:xfrm>
            <a:off x="882249" y="4344064"/>
            <a:ext cx="24718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Suppression du bruit</a:t>
            </a:r>
          </a:p>
          <a:p>
            <a:pPr algn="ctr"/>
            <a:r>
              <a:rPr lang="fr-FR" sz="1600" b="1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(flou gaussien) </a:t>
            </a:r>
          </a:p>
        </p:txBody>
      </p:sp>
    </p:spTree>
    <p:extLst>
      <p:ext uri="{BB962C8B-B14F-4D97-AF65-F5344CB8AC3E}">
        <p14:creationId xmlns:p14="http://schemas.microsoft.com/office/powerpoint/2010/main" val="1404755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BE675E-5818-43E2-ACDA-B2A891F0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5045" y="6453386"/>
            <a:ext cx="456955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F75138-A08F-424F-BB1E-304311B5ACE8}"/>
              </a:ext>
            </a:extLst>
          </p:cNvPr>
          <p:cNvSpPr txBox="1"/>
          <p:nvPr/>
        </p:nvSpPr>
        <p:spPr>
          <a:xfrm>
            <a:off x="2863775" y="231999"/>
            <a:ext cx="5197361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Problématique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1893F3-CCCF-43FC-BD7B-ECDDEE672538}"/>
              </a:ext>
            </a:extLst>
          </p:cNvPr>
          <p:cNvSpPr txBox="1"/>
          <p:nvPr/>
        </p:nvSpPr>
        <p:spPr>
          <a:xfrm>
            <a:off x="568838" y="1359621"/>
            <a:ext cx="10126871" cy="2516073"/>
          </a:xfrm>
          <a:prstGeom prst="rect">
            <a:avLst/>
          </a:prstGeom>
          <a:solidFill>
            <a:srgbClr val="ECEBE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Mission : </a:t>
            </a:r>
          </a:p>
          <a:p>
            <a:endParaRPr lang="fr-FR" sz="1200" b="1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</a:endParaRPr>
          </a:p>
          <a:p>
            <a:pPr marL="285750" indent="-285750" algn="l">
              <a:buFontTx/>
              <a:buChar char="-"/>
            </a:pPr>
            <a:r>
              <a:rPr lang="fr-FR" sz="1600" dirty="0">
                <a:solidFill>
                  <a:srgbClr val="000000"/>
                </a:solidFill>
                <a:latin typeface="Open Sans"/>
                <a:cs typeface="Times New Roman" panose="02020603050405020304" pitchFamily="18" charset="0"/>
              </a:rPr>
              <a:t>Réaliser une </a:t>
            </a:r>
            <a:r>
              <a:rPr lang="fr-FR" sz="1600" b="1" dirty="0">
                <a:solidFill>
                  <a:srgbClr val="000000"/>
                </a:solidFill>
                <a:latin typeface="Open Sans"/>
                <a:cs typeface="Times New Roman" panose="02020603050405020304" pitchFamily="18" charset="0"/>
              </a:rPr>
              <a:t>étude de faisabilité d'un moteur de classification d'articles</a:t>
            </a:r>
            <a:r>
              <a:rPr lang="fr-FR" sz="1600" dirty="0">
                <a:solidFill>
                  <a:srgbClr val="000000"/>
                </a:solidFill>
                <a:latin typeface="Open Sans"/>
                <a:cs typeface="Times New Roman" panose="02020603050405020304" pitchFamily="18" charset="0"/>
              </a:rPr>
              <a:t> basé sur une image et une description, pour l'</a:t>
            </a:r>
            <a:r>
              <a:rPr lang="fr-FR" sz="1600" b="1" dirty="0">
                <a:solidFill>
                  <a:srgbClr val="000000"/>
                </a:solidFill>
                <a:latin typeface="Open Sans"/>
                <a:cs typeface="Times New Roman" panose="02020603050405020304" pitchFamily="18" charset="0"/>
              </a:rPr>
              <a:t>automatisation</a:t>
            </a:r>
            <a:r>
              <a:rPr lang="fr-FR" sz="1600" dirty="0">
                <a:solidFill>
                  <a:srgbClr val="000000"/>
                </a:solidFill>
                <a:latin typeface="Open Sans"/>
                <a:cs typeface="Times New Roman" panose="02020603050405020304" pitchFamily="18" charset="0"/>
              </a:rPr>
              <a:t> de l'attribution de la catégorie de l'article.</a:t>
            </a:r>
          </a:p>
          <a:p>
            <a:endParaRPr lang="fr-FR" sz="1600" dirty="0">
              <a:solidFill>
                <a:srgbClr val="000000"/>
              </a:solidFill>
              <a:latin typeface="Open Sans"/>
              <a:cs typeface="Times New Roman" panose="02020603050405020304" pitchFamily="18" charset="0"/>
            </a:endParaRPr>
          </a:p>
          <a:p>
            <a:r>
              <a:rPr lang="fr-FR" sz="1600" b="1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Objectifs :  </a:t>
            </a:r>
          </a:p>
          <a:p>
            <a:endParaRPr lang="fr-FR" sz="1600" b="1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</a:endParaRPr>
          </a:p>
          <a:p>
            <a:pPr marL="285750" indent="-285750">
              <a:buFontTx/>
              <a:buChar char="-"/>
            </a:pPr>
            <a:r>
              <a:rPr lang="fr-FR" sz="1600" b="1" dirty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Améliorer </a:t>
            </a:r>
            <a:r>
              <a:rPr lang="fr-FR" sz="1600" dirty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l’expérience des utilisateurs </a:t>
            </a:r>
          </a:p>
          <a:p>
            <a:endParaRPr lang="fr-FR" sz="1050" dirty="0">
              <a:solidFill>
                <a:srgbClr val="000000"/>
              </a:solidFill>
              <a:effectLst/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sz="1600" b="1" dirty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Fiabiliser</a:t>
            </a:r>
            <a:r>
              <a:rPr lang="fr-FR" sz="1600" dirty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la catégorisation</a:t>
            </a:r>
            <a:endParaRPr lang="fr-FR" sz="1100" dirty="0">
              <a:solidFill>
                <a:srgbClr val="000000"/>
              </a:solidFill>
              <a:effectLst/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500" dirty="0">
              <a:solidFill>
                <a:srgbClr val="000000"/>
              </a:solidFill>
              <a:effectLst/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7C3CFE0-8924-479E-83A3-C8D4DE96F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383" y="2155510"/>
            <a:ext cx="2370999" cy="17064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2548768-8482-4936-A40D-794C972EBBFA}"/>
              </a:ext>
            </a:extLst>
          </p:cNvPr>
          <p:cNvSpPr/>
          <p:nvPr/>
        </p:nvSpPr>
        <p:spPr>
          <a:xfrm>
            <a:off x="279589" y="6012872"/>
            <a:ext cx="2070704" cy="540000"/>
          </a:xfrm>
          <a:prstGeom prst="rect">
            <a:avLst/>
          </a:prstGeom>
          <a:solidFill>
            <a:srgbClr val="C97F2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437368-856D-47BE-BB39-311329F448FA}"/>
              </a:ext>
            </a:extLst>
          </p:cNvPr>
          <p:cNvSpPr/>
          <p:nvPr/>
        </p:nvSpPr>
        <p:spPr>
          <a:xfrm>
            <a:off x="279589" y="5226859"/>
            <a:ext cx="2070704" cy="540000"/>
          </a:xfrm>
          <a:prstGeom prst="rect">
            <a:avLst/>
          </a:prstGeom>
          <a:solidFill>
            <a:srgbClr val="F5E3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7E4F797-E3A9-42BD-99E1-4F00CC000737}"/>
              </a:ext>
            </a:extLst>
          </p:cNvPr>
          <p:cNvSpPr txBox="1"/>
          <p:nvPr/>
        </p:nvSpPr>
        <p:spPr>
          <a:xfrm>
            <a:off x="329096" y="4736866"/>
            <a:ext cx="2251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PRETRAITEMENT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B2CFCA7-2CE2-4FC7-B007-B0BC772F1662}"/>
              </a:ext>
            </a:extLst>
          </p:cNvPr>
          <p:cNvSpPr txBox="1"/>
          <p:nvPr/>
        </p:nvSpPr>
        <p:spPr>
          <a:xfrm>
            <a:off x="329096" y="5313712"/>
            <a:ext cx="1918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TEXTE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C49DB50-5883-4EF1-A58A-F9EE6700BD2F}"/>
              </a:ext>
            </a:extLst>
          </p:cNvPr>
          <p:cNvSpPr txBox="1"/>
          <p:nvPr/>
        </p:nvSpPr>
        <p:spPr>
          <a:xfrm>
            <a:off x="329096" y="6099725"/>
            <a:ext cx="1918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IMAGE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3D97DE5-8861-4D33-9105-A279FF4BBF5B}"/>
              </a:ext>
            </a:extLst>
          </p:cNvPr>
          <p:cNvGrpSpPr/>
          <p:nvPr/>
        </p:nvGrpSpPr>
        <p:grpSpPr>
          <a:xfrm>
            <a:off x="941520" y="4118628"/>
            <a:ext cx="556668" cy="556668"/>
            <a:chOff x="1982707" y="1501629"/>
            <a:chExt cx="1440000" cy="1440000"/>
          </a:xfrm>
        </p:grpSpPr>
        <p:pic>
          <p:nvPicPr>
            <p:cNvPr id="21" name="Graphique 20" descr="Outils">
              <a:extLst>
                <a:ext uri="{FF2B5EF4-FFF2-40B4-BE49-F238E27FC236}">
                  <a16:creationId xmlns:a16="http://schemas.microsoft.com/office/drawing/2014/main" id="{5F355332-8BED-4675-9201-40575FA57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8037" y="1757494"/>
              <a:ext cx="914400" cy="914400"/>
            </a:xfrm>
            <a:prstGeom prst="rect">
              <a:avLst/>
            </a:prstGeom>
          </p:spPr>
        </p:pic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BC2BFF1E-A145-4B79-A002-4D8CC8A1CAB6}"/>
                </a:ext>
              </a:extLst>
            </p:cNvPr>
            <p:cNvSpPr/>
            <p:nvPr/>
          </p:nvSpPr>
          <p:spPr>
            <a:xfrm>
              <a:off x="1982707" y="1501629"/>
              <a:ext cx="1440000" cy="1440000"/>
            </a:xfrm>
            <a:prstGeom prst="ellipse">
              <a:avLst/>
            </a:prstGeom>
            <a:noFill/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7337DCA-6853-4D7C-82E1-1F99AEB7DCCF}"/>
              </a:ext>
            </a:extLst>
          </p:cNvPr>
          <p:cNvSpPr/>
          <p:nvPr/>
        </p:nvSpPr>
        <p:spPr>
          <a:xfrm>
            <a:off x="2539336" y="5226859"/>
            <a:ext cx="2070704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93B08B-9716-43A3-A840-E66507574AB9}"/>
              </a:ext>
            </a:extLst>
          </p:cNvPr>
          <p:cNvSpPr/>
          <p:nvPr/>
        </p:nvSpPr>
        <p:spPr>
          <a:xfrm>
            <a:off x="2539336" y="5984474"/>
            <a:ext cx="2070704" cy="54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975A2C7D-915E-4D2D-B8F5-EDF47DA802D6}"/>
              </a:ext>
            </a:extLst>
          </p:cNvPr>
          <p:cNvGrpSpPr/>
          <p:nvPr/>
        </p:nvGrpSpPr>
        <p:grpSpPr>
          <a:xfrm>
            <a:off x="3253245" y="4113400"/>
            <a:ext cx="584464" cy="584464"/>
            <a:chOff x="4494805" y="1573133"/>
            <a:chExt cx="1440000" cy="1440000"/>
          </a:xfrm>
        </p:grpSpPr>
        <p:pic>
          <p:nvPicPr>
            <p:cNvPr id="26" name="Graphique 25" descr="Engrenage">
              <a:extLst>
                <a:ext uri="{FF2B5EF4-FFF2-40B4-BE49-F238E27FC236}">
                  <a16:creationId xmlns:a16="http://schemas.microsoft.com/office/drawing/2014/main" id="{29DFA234-1390-4FED-9403-4E59F63C0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78395" y="1830259"/>
              <a:ext cx="914400" cy="914400"/>
            </a:xfrm>
            <a:prstGeom prst="rect">
              <a:avLst/>
            </a:prstGeom>
          </p:spPr>
        </p:pic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1E5B58A9-B4C4-4022-A646-06912145B202}"/>
                </a:ext>
              </a:extLst>
            </p:cNvPr>
            <p:cNvSpPr/>
            <p:nvPr/>
          </p:nvSpPr>
          <p:spPr>
            <a:xfrm>
              <a:off x="4494805" y="1573133"/>
              <a:ext cx="1440000" cy="1440000"/>
            </a:xfrm>
            <a:prstGeom prst="ellipse">
              <a:avLst/>
            </a:prstGeom>
            <a:noFill/>
            <a:ln w="952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CE05E946-D530-450B-94E1-12D9E1E50B54}"/>
              </a:ext>
            </a:extLst>
          </p:cNvPr>
          <p:cNvSpPr txBox="1"/>
          <p:nvPr/>
        </p:nvSpPr>
        <p:spPr>
          <a:xfrm>
            <a:off x="2339206" y="4738661"/>
            <a:ext cx="2621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FEATURE EXTRACTION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370899-9333-4506-8D17-5C24D60892B2}"/>
              </a:ext>
            </a:extLst>
          </p:cNvPr>
          <p:cNvSpPr txBox="1"/>
          <p:nvPr/>
        </p:nvSpPr>
        <p:spPr>
          <a:xfrm>
            <a:off x="2820100" y="5192290"/>
            <a:ext cx="185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Bag of </a:t>
            </a:r>
            <a:r>
              <a:rPr lang="fr-FR" sz="1600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words</a:t>
            </a:r>
            <a:endParaRPr lang="fr-FR" sz="16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535B17D-0780-4BE1-B4C5-6379A9AEECCC}"/>
              </a:ext>
            </a:extLst>
          </p:cNvPr>
          <p:cNvSpPr txBox="1"/>
          <p:nvPr/>
        </p:nvSpPr>
        <p:spPr>
          <a:xfrm>
            <a:off x="2608557" y="5433637"/>
            <a:ext cx="2082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Word </a:t>
            </a:r>
            <a:r>
              <a:rPr lang="fr-FR" sz="1600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embeddings</a:t>
            </a:r>
            <a:endParaRPr lang="fr-FR" sz="16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1CED31A-5170-4513-9990-FB674104BDD4}"/>
              </a:ext>
            </a:extLst>
          </p:cNvPr>
          <p:cNvSpPr txBox="1"/>
          <p:nvPr/>
        </p:nvSpPr>
        <p:spPr>
          <a:xfrm>
            <a:off x="2720221" y="5958785"/>
            <a:ext cx="185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Bag of </a:t>
            </a:r>
            <a:r>
              <a:rPr lang="fr-FR" sz="1600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features</a:t>
            </a:r>
            <a:endParaRPr lang="fr-FR" sz="16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59D4192-03C3-441D-9831-75DE3980BB35}"/>
              </a:ext>
            </a:extLst>
          </p:cNvPr>
          <p:cNvSpPr txBox="1"/>
          <p:nvPr/>
        </p:nvSpPr>
        <p:spPr>
          <a:xfrm>
            <a:off x="4532723" y="4733329"/>
            <a:ext cx="311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REDUCTION DIMENSION</a:t>
            </a:r>
          </a:p>
        </p:txBody>
      </p:sp>
      <p:pic>
        <p:nvPicPr>
          <p:cNvPr id="3" name="Graphique 2" descr="Présentation avec graphique à barres">
            <a:extLst>
              <a:ext uri="{FF2B5EF4-FFF2-40B4-BE49-F238E27FC236}">
                <a16:creationId xmlns:a16="http://schemas.microsoft.com/office/drawing/2014/main" id="{40D48A53-2328-4526-95CA-851B31E72F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771" y="4137624"/>
            <a:ext cx="474307" cy="474307"/>
          </a:xfrm>
          <a:prstGeom prst="rect">
            <a:avLst/>
          </a:prstGeom>
        </p:spPr>
      </p:pic>
      <p:pic>
        <p:nvPicPr>
          <p:cNvPr id="9" name="Graphique 8" descr="Engrenages">
            <a:extLst>
              <a:ext uri="{FF2B5EF4-FFF2-40B4-BE49-F238E27FC236}">
                <a16:creationId xmlns:a16="http://schemas.microsoft.com/office/drawing/2014/main" id="{433D64DE-E488-4310-A8B9-1F2ED524D6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65081" y="4137624"/>
            <a:ext cx="461509" cy="461509"/>
          </a:xfrm>
          <a:prstGeom prst="rect">
            <a:avLst/>
          </a:prstGeom>
        </p:spPr>
      </p:pic>
      <p:sp>
        <p:nvSpPr>
          <p:cNvPr id="33" name="Ellipse 32">
            <a:extLst>
              <a:ext uri="{FF2B5EF4-FFF2-40B4-BE49-F238E27FC236}">
                <a16:creationId xmlns:a16="http://schemas.microsoft.com/office/drawing/2014/main" id="{79E85A3C-6CC3-4E77-BBED-C67D637DA3D0}"/>
              </a:ext>
            </a:extLst>
          </p:cNvPr>
          <p:cNvSpPr/>
          <p:nvPr/>
        </p:nvSpPr>
        <p:spPr>
          <a:xfrm>
            <a:off x="5798112" y="4079986"/>
            <a:ext cx="584464" cy="584464"/>
          </a:xfrm>
          <a:prstGeom prst="ellipse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DFBB12B4-EF7F-446A-8889-6994A792F037}"/>
              </a:ext>
            </a:extLst>
          </p:cNvPr>
          <p:cNvGrpSpPr/>
          <p:nvPr/>
        </p:nvGrpSpPr>
        <p:grpSpPr>
          <a:xfrm>
            <a:off x="7855237" y="4073125"/>
            <a:ext cx="605020" cy="605020"/>
            <a:chOff x="7896895" y="1501629"/>
            <a:chExt cx="1440000" cy="1440000"/>
          </a:xfrm>
        </p:grpSpPr>
        <p:pic>
          <p:nvPicPr>
            <p:cNvPr id="35" name="Graphique 34" descr="Ampoule et engrenage">
              <a:extLst>
                <a:ext uri="{FF2B5EF4-FFF2-40B4-BE49-F238E27FC236}">
                  <a16:creationId xmlns:a16="http://schemas.microsoft.com/office/drawing/2014/main" id="{9E584800-4994-427A-B3C6-BC98B8441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79662" y="1757494"/>
              <a:ext cx="914400" cy="914400"/>
            </a:xfrm>
            <a:prstGeom prst="rect">
              <a:avLst/>
            </a:prstGeom>
          </p:spPr>
        </p:pic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D5AFC86B-D982-4AFE-8458-55C33595B4AD}"/>
                </a:ext>
              </a:extLst>
            </p:cNvPr>
            <p:cNvSpPr/>
            <p:nvPr/>
          </p:nvSpPr>
          <p:spPr>
            <a:xfrm>
              <a:off x="7896895" y="1501629"/>
              <a:ext cx="1440000" cy="1440000"/>
            </a:xfrm>
            <a:prstGeom prst="ellipse">
              <a:avLst/>
            </a:prstGeom>
            <a:noFill/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7" name="ZoneTexte 36">
            <a:extLst>
              <a:ext uri="{FF2B5EF4-FFF2-40B4-BE49-F238E27FC236}">
                <a16:creationId xmlns:a16="http://schemas.microsoft.com/office/drawing/2014/main" id="{E1250BF2-3D37-48AF-96B0-9F248637B8F3}"/>
              </a:ext>
            </a:extLst>
          </p:cNvPr>
          <p:cNvSpPr txBox="1"/>
          <p:nvPr/>
        </p:nvSpPr>
        <p:spPr>
          <a:xfrm>
            <a:off x="7408819" y="4736040"/>
            <a:ext cx="1553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CLUSTERING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3A2A0F7-FC08-49D6-9422-6E71209BD2A9}"/>
              </a:ext>
            </a:extLst>
          </p:cNvPr>
          <p:cNvSpPr/>
          <p:nvPr/>
        </p:nvSpPr>
        <p:spPr>
          <a:xfrm>
            <a:off x="9748414" y="4052861"/>
            <a:ext cx="605020" cy="60502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FBA645E-597C-43BD-8334-481194EA0251}"/>
              </a:ext>
            </a:extLst>
          </p:cNvPr>
          <p:cNvSpPr txBox="1"/>
          <p:nvPr/>
        </p:nvSpPr>
        <p:spPr>
          <a:xfrm>
            <a:off x="8888041" y="4719266"/>
            <a:ext cx="2389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Arial Rounded MT Bold" panose="020F0704030504030204" pitchFamily="34" charset="0"/>
              </a:rPr>
              <a:t>REPRESENTATION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8FB5A240-428F-4D35-A378-C195B60AAE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74957" y="5100118"/>
            <a:ext cx="1639024" cy="1471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9C5B0134-F650-4906-9A5D-D775BA0069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8819" y="5129778"/>
            <a:ext cx="1556827" cy="1471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8">
            <a:extLst>
              <a:ext uri="{FF2B5EF4-FFF2-40B4-BE49-F238E27FC236}">
                <a16:creationId xmlns:a16="http://schemas.microsoft.com/office/drawing/2014/main" id="{EE5D64EF-D124-4154-94FA-6B81633CCB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8" b="10737"/>
          <a:stretch/>
        </p:blipFill>
        <p:spPr bwMode="auto">
          <a:xfrm>
            <a:off x="9185285" y="5212602"/>
            <a:ext cx="1871490" cy="12083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962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5235CEB-8CAC-406D-AA2E-D2E6082AE99D}"/>
              </a:ext>
            </a:extLst>
          </p:cNvPr>
          <p:cNvSpPr/>
          <p:nvPr/>
        </p:nvSpPr>
        <p:spPr>
          <a:xfrm>
            <a:off x="10514649" y="0"/>
            <a:ext cx="161522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arré corné 32">
            <a:extLst>
              <a:ext uri="{FF2B5EF4-FFF2-40B4-BE49-F238E27FC236}">
                <a16:creationId xmlns:a16="http://schemas.microsoft.com/office/drawing/2014/main" id="{3ACBF4CE-805A-48C0-89E8-C062F29ED4AF}"/>
              </a:ext>
            </a:extLst>
          </p:cNvPr>
          <p:cNvSpPr/>
          <p:nvPr/>
        </p:nvSpPr>
        <p:spPr>
          <a:xfrm>
            <a:off x="9726096" y="264247"/>
            <a:ext cx="2088103" cy="5660691"/>
          </a:xfrm>
          <a:prstGeom prst="foldedCorner">
            <a:avLst/>
          </a:prstGeom>
          <a:solidFill>
            <a:srgbClr val="E68477">
              <a:alpha val="2509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68035AF-6748-4580-9F00-10E3E82E9C23}"/>
              </a:ext>
            </a:extLst>
          </p:cNvPr>
          <p:cNvGrpSpPr/>
          <p:nvPr/>
        </p:nvGrpSpPr>
        <p:grpSpPr>
          <a:xfrm>
            <a:off x="150167" y="128749"/>
            <a:ext cx="3704267" cy="622099"/>
            <a:chOff x="3422708" y="87269"/>
            <a:chExt cx="1509049" cy="622099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1415EBC-45C9-42F1-A19F-D88E62ECD1E1}"/>
                </a:ext>
              </a:extLst>
            </p:cNvPr>
            <p:cNvSpPr/>
            <p:nvPr/>
          </p:nvSpPr>
          <p:spPr>
            <a:xfrm>
              <a:off x="3422708" y="125835"/>
              <a:ext cx="1444063" cy="58353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79FD366-A38E-4FE9-8E1A-21A584F94808}"/>
                </a:ext>
              </a:extLst>
            </p:cNvPr>
            <p:cNvSpPr txBox="1"/>
            <p:nvPr/>
          </p:nvSpPr>
          <p:spPr>
            <a:xfrm>
              <a:off x="3513251" y="87269"/>
              <a:ext cx="14185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Preprocessing</a:t>
              </a:r>
              <a:endPara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801E9E54-13A5-4BA1-B65A-D295E7289E9C}"/>
              </a:ext>
            </a:extLst>
          </p:cNvPr>
          <p:cNvSpPr txBox="1"/>
          <p:nvPr/>
        </p:nvSpPr>
        <p:spPr>
          <a:xfrm>
            <a:off x="3774307" y="264247"/>
            <a:ext cx="561392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Un exemple avec une image du jeu de données</a:t>
            </a: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01952C6-05A9-4E35-8401-69131C802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7" y="1346388"/>
            <a:ext cx="3051984" cy="294298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0E244B2-3CB3-4F7A-9953-0BDF4CE48F3F}"/>
              </a:ext>
            </a:extLst>
          </p:cNvPr>
          <p:cNvSpPr txBox="1"/>
          <p:nvPr/>
        </p:nvSpPr>
        <p:spPr>
          <a:xfrm>
            <a:off x="786790" y="887712"/>
            <a:ext cx="2024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Image originale</a:t>
            </a:r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160DF50-FBB1-4884-BD03-ABF7459E8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907" y="978556"/>
            <a:ext cx="2388883" cy="230863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11599C2-BA27-48C5-A654-9CDD7F7C0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278" y="930105"/>
            <a:ext cx="2396170" cy="235921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1BBF3B4-E589-4785-97F9-9FFF693CB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11" y="4303401"/>
            <a:ext cx="2475910" cy="233318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D65901C-68E1-44A4-82F1-A35A7996D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3741" y="4303401"/>
            <a:ext cx="2434215" cy="234727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BB77E031-C9B6-4D09-AD10-7489F32F04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5282" y="3412263"/>
            <a:ext cx="2985362" cy="2938716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6ABB8B1B-5E02-4ABF-9EC3-18B2798790D6}"/>
              </a:ext>
            </a:extLst>
          </p:cNvPr>
          <p:cNvSpPr txBox="1"/>
          <p:nvPr/>
        </p:nvSpPr>
        <p:spPr>
          <a:xfrm>
            <a:off x="5995037" y="6363597"/>
            <a:ext cx="455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Image prétraitée et redimensionnée</a:t>
            </a:r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Flèche : droite à entaille 28">
            <a:extLst>
              <a:ext uri="{FF2B5EF4-FFF2-40B4-BE49-F238E27FC236}">
                <a16:creationId xmlns:a16="http://schemas.microsoft.com/office/drawing/2014/main" id="{5ACD7D79-AF45-40DC-86F7-680585843B05}"/>
              </a:ext>
            </a:extLst>
          </p:cNvPr>
          <p:cNvSpPr/>
          <p:nvPr/>
        </p:nvSpPr>
        <p:spPr>
          <a:xfrm rot="737034">
            <a:off x="3181761" y="3501377"/>
            <a:ext cx="3289514" cy="646331"/>
          </a:xfrm>
          <a:prstGeom prst="notch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602CEA-001C-4C80-B370-69769B6E3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6474" y="6291800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30</a:t>
            </a:fld>
            <a:endParaRPr lang="en-US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989EF72-CCC6-4B4F-9851-5810BB866BD4}"/>
              </a:ext>
            </a:extLst>
          </p:cNvPr>
          <p:cNvSpPr txBox="1"/>
          <p:nvPr/>
        </p:nvSpPr>
        <p:spPr>
          <a:xfrm>
            <a:off x="9739199" y="1320984"/>
            <a:ext cx="2024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Conversion en nuances de gris</a:t>
            </a:r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9DF5645-6F40-4671-A527-CCC58AFCABB1}"/>
              </a:ext>
            </a:extLst>
          </p:cNvPr>
          <p:cNvSpPr txBox="1"/>
          <p:nvPr/>
        </p:nvSpPr>
        <p:spPr>
          <a:xfrm>
            <a:off x="9720551" y="2441992"/>
            <a:ext cx="20814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Suppression du bruit </a:t>
            </a:r>
          </a:p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(flou gaussien) </a:t>
            </a:r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7D88C9A-17D7-4466-811E-2B065F32C7A4}"/>
              </a:ext>
            </a:extLst>
          </p:cNvPr>
          <p:cNvSpPr txBox="1"/>
          <p:nvPr/>
        </p:nvSpPr>
        <p:spPr>
          <a:xfrm>
            <a:off x="9782830" y="3851537"/>
            <a:ext cx="2024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Egalisation de l’histogramme</a:t>
            </a:r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8664B57-C392-4D95-9F6E-6BEB8751724C}"/>
              </a:ext>
            </a:extLst>
          </p:cNvPr>
          <p:cNvSpPr txBox="1"/>
          <p:nvPr/>
        </p:nvSpPr>
        <p:spPr>
          <a:xfrm>
            <a:off x="9572499" y="4934392"/>
            <a:ext cx="25198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Redimension</a:t>
            </a:r>
            <a:endParaRPr lang="fr-FR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224 x 224 </a:t>
            </a:r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03FC84B-A910-47BE-B291-BDA07F7F5984}"/>
              </a:ext>
            </a:extLst>
          </p:cNvPr>
          <p:cNvSpPr txBox="1"/>
          <p:nvPr/>
        </p:nvSpPr>
        <p:spPr>
          <a:xfrm>
            <a:off x="9713740" y="500979"/>
            <a:ext cx="2024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ETAPES</a:t>
            </a:r>
            <a:endParaRPr lang="fr-FR" sz="1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2BD559C5-3BBB-4D48-A442-92C9DB536AD0}"/>
              </a:ext>
            </a:extLst>
          </p:cNvPr>
          <p:cNvSpPr/>
          <p:nvPr/>
        </p:nvSpPr>
        <p:spPr>
          <a:xfrm>
            <a:off x="6096000" y="1072238"/>
            <a:ext cx="324000" cy="32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7EBB7F9-0C96-4908-BFF6-4C58D37B9602}"/>
              </a:ext>
            </a:extLst>
          </p:cNvPr>
          <p:cNvSpPr txBox="1"/>
          <p:nvPr/>
        </p:nvSpPr>
        <p:spPr>
          <a:xfrm>
            <a:off x="6093142" y="1050437"/>
            <a:ext cx="409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74C2FC5-9232-43F9-A695-B74462ACF24D}"/>
              </a:ext>
            </a:extLst>
          </p:cNvPr>
          <p:cNvSpPr/>
          <p:nvPr/>
        </p:nvSpPr>
        <p:spPr>
          <a:xfrm>
            <a:off x="10565728" y="1033048"/>
            <a:ext cx="324000" cy="32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B84C2F4-9D2D-46B5-A21C-46651DD52008}"/>
              </a:ext>
            </a:extLst>
          </p:cNvPr>
          <p:cNvSpPr txBox="1"/>
          <p:nvPr/>
        </p:nvSpPr>
        <p:spPr>
          <a:xfrm>
            <a:off x="10562870" y="1011247"/>
            <a:ext cx="409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F1663A8F-D9AC-46F8-B436-CF5082DBB341}"/>
              </a:ext>
            </a:extLst>
          </p:cNvPr>
          <p:cNvSpPr/>
          <p:nvPr/>
        </p:nvSpPr>
        <p:spPr>
          <a:xfrm>
            <a:off x="10587676" y="2094461"/>
            <a:ext cx="324000" cy="32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6996503-1FF3-41D9-9647-4B8AAA1DA7E5}"/>
              </a:ext>
            </a:extLst>
          </p:cNvPr>
          <p:cNvSpPr txBox="1"/>
          <p:nvPr/>
        </p:nvSpPr>
        <p:spPr>
          <a:xfrm>
            <a:off x="10584818" y="2072660"/>
            <a:ext cx="409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5E638003-EAA3-404F-875F-59AA2453B2EF}"/>
              </a:ext>
            </a:extLst>
          </p:cNvPr>
          <p:cNvSpPr/>
          <p:nvPr/>
        </p:nvSpPr>
        <p:spPr>
          <a:xfrm>
            <a:off x="10652936" y="3491388"/>
            <a:ext cx="324000" cy="32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EF75D86-75A0-4D01-A47D-DA43EC9FFD73}"/>
              </a:ext>
            </a:extLst>
          </p:cNvPr>
          <p:cNvSpPr txBox="1"/>
          <p:nvPr/>
        </p:nvSpPr>
        <p:spPr>
          <a:xfrm>
            <a:off x="10650078" y="3469587"/>
            <a:ext cx="409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C3D80F6-BD2F-4F12-83AF-B80406108B0E}"/>
              </a:ext>
            </a:extLst>
          </p:cNvPr>
          <p:cNvSpPr/>
          <p:nvPr/>
        </p:nvSpPr>
        <p:spPr>
          <a:xfrm>
            <a:off x="8910258" y="1094039"/>
            <a:ext cx="324000" cy="32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8F3A0708-9CED-45B3-B574-49F4E77A698A}"/>
              </a:ext>
            </a:extLst>
          </p:cNvPr>
          <p:cNvSpPr txBox="1"/>
          <p:nvPr/>
        </p:nvSpPr>
        <p:spPr>
          <a:xfrm>
            <a:off x="8907400" y="1072238"/>
            <a:ext cx="409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F6789842-F606-4F65-B819-DFD80257F3B3}"/>
              </a:ext>
            </a:extLst>
          </p:cNvPr>
          <p:cNvSpPr/>
          <p:nvPr/>
        </p:nvSpPr>
        <p:spPr>
          <a:xfrm>
            <a:off x="2114159" y="4462066"/>
            <a:ext cx="324000" cy="32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2C2A326B-4895-422A-BFBD-CA7D215AD8BF}"/>
              </a:ext>
            </a:extLst>
          </p:cNvPr>
          <p:cNvSpPr txBox="1"/>
          <p:nvPr/>
        </p:nvSpPr>
        <p:spPr>
          <a:xfrm>
            <a:off x="2111301" y="4440265"/>
            <a:ext cx="409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E5AB71B7-0ACC-4B6B-ADDE-CC119ED6294B}"/>
              </a:ext>
            </a:extLst>
          </p:cNvPr>
          <p:cNvSpPr/>
          <p:nvPr/>
        </p:nvSpPr>
        <p:spPr>
          <a:xfrm>
            <a:off x="4974930" y="4446142"/>
            <a:ext cx="324000" cy="32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AA50A87-ACB4-49C2-A151-A89301DC2300}"/>
              </a:ext>
            </a:extLst>
          </p:cNvPr>
          <p:cNvSpPr txBox="1"/>
          <p:nvPr/>
        </p:nvSpPr>
        <p:spPr>
          <a:xfrm>
            <a:off x="4972072" y="4424341"/>
            <a:ext cx="409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FDAE32A0-6F9F-4D38-9F8F-FA5FC2CF7BD5}"/>
              </a:ext>
            </a:extLst>
          </p:cNvPr>
          <p:cNvSpPr/>
          <p:nvPr/>
        </p:nvSpPr>
        <p:spPr>
          <a:xfrm>
            <a:off x="10697300" y="4574243"/>
            <a:ext cx="324000" cy="32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65DB70D-219B-4A08-ADC8-8FC55DB34406}"/>
              </a:ext>
            </a:extLst>
          </p:cNvPr>
          <p:cNvSpPr txBox="1"/>
          <p:nvPr/>
        </p:nvSpPr>
        <p:spPr>
          <a:xfrm>
            <a:off x="10694442" y="4552442"/>
            <a:ext cx="409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02134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BF0DCB-DDD5-466F-842C-9F4098520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31</a:t>
            </a:fld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74495D0-0609-4583-897B-F0C1009B76FA}"/>
              </a:ext>
            </a:extLst>
          </p:cNvPr>
          <p:cNvSpPr txBox="1"/>
          <p:nvPr/>
        </p:nvSpPr>
        <p:spPr>
          <a:xfrm>
            <a:off x="963367" y="119505"/>
            <a:ext cx="3708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Construire l'espace d'échelle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B739336-DAD7-4408-B9EE-F9D6276365C6}"/>
              </a:ext>
            </a:extLst>
          </p:cNvPr>
          <p:cNvSpPr txBox="1"/>
          <p:nvPr/>
        </p:nvSpPr>
        <p:spPr>
          <a:xfrm>
            <a:off x="5485554" y="92138"/>
            <a:ext cx="3078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Différence de gauss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4752E4E-129B-4BF8-ACAF-EA9131D03C91}"/>
              </a:ext>
            </a:extLst>
          </p:cNvPr>
          <p:cNvSpPr txBox="1"/>
          <p:nvPr/>
        </p:nvSpPr>
        <p:spPr>
          <a:xfrm>
            <a:off x="8800447" y="1537427"/>
            <a:ext cx="1940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Localisation des points clés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E6A6A383-94FB-4B75-9F83-005F2F220D44}"/>
              </a:ext>
            </a:extLst>
          </p:cNvPr>
          <p:cNvGrpSpPr/>
          <p:nvPr/>
        </p:nvGrpSpPr>
        <p:grpSpPr>
          <a:xfrm rot="16200000">
            <a:off x="-1390861" y="1694565"/>
            <a:ext cx="3607199" cy="612576"/>
            <a:chOff x="3422708" y="96792"/>
            <a:chExt cx="1112305" cy="612576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506BA9D9-3DB9-4C42-B845-36171E0E6948}"/>
                </a:ext>
              </a:extLst>
            </p:cNvPr>
            <p:cNvSpPr/>
            <p:nvPr/>
          </p:nvSpPr>
          <p:spPr>
            <a:xfrm>
              <a:off x="3422708" y="125835"/>
              <a:ext cx="1112305" cy="58353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5AB07222-1BFC-4D77-836C-5BBD9BCB283C}"/>
                </a:ext>
              </a:extLst>
            </p:cNvPr>
            <p:cNvSpPr txBox="1"/>
            <p:nvPr/>
          </p:nvSpPr>
          <p:spPr>
            <a:xfrm>
              <a:off x="3448265" y="96792"/>
              <a:ext cx="10867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Algorithme SIFT</a:t>
              </a:r>
            </a:p>
          </p:txBody>
        </p: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325D2263-D4B7-4848-9E9B-4E2E751D9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32" y="1307272"/>
            <a:ext cx="1112056" cy="956097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9E662B31-A551-4D3D-AC81-DBC3270F1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222" y="758687"/>
            <a:ext cx="1325733" cy="2053269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6D12A3D6-2F4D-4CD2-867D-468CA9709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342" y="4338522"/>
            <a:ext cx="2463970" cy="1218447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A7096B4B-CD42-4F03-A4C5-B1C867C57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118" y="1075664"/>
            <a:ext cx="2639429" cy="1495491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4A88668B-8249-4012-BA61-05CB2B2C5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088" y="3757599"/>
            <a:ext cx="3348816" cy="2096809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FB1172AE-B8B0-4691-97E6-A41B11DB402B}"/>
              </a:ext>
            </a:extLst>
          </p:cNvPr>
          <p:cNvSpPr txBox="1"/>
          <p:nvPr/>
        </p:nvSpPr>
        <p:spPr>
          <a:xfrm>
            <a:off x="1376175" y="859637"/>
            <a:ext cx="1037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Image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DA68ED3-BE22-4EF3-AD80-7A07BE8DB701}"/>
              </a:ext>
            </a:extLst>
          </p:cNvPr>
          <p:cNvSpPr txBox="1"/>
          <p:nvPr/>
        </p:nvSpPr>
        <p:spPr>
          <a:xfrm>
            <a:off x="1507517" y="2311942"/>
            <a:ext cx="8611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Input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45F97528-3FAC-4C90-A8A1-BE76F7877FB3}"/>
              </a:ext>
            </a:extLst>
          </p:cNvPr>
          <p:cNvCxnSpPr/>
          <p:nvPr/>
        </p:nvCxnSpPr>
        <p:spPr>
          <a:xfrm flipV="1">
            <a:off x="2413954" y="1307272"/>
            <a:ext cx="898413" cy="512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F412989E-C597-46BE-9230-AEF9F1BAAEC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2413954" y="1785322"/>
            <a:ext cx="993268" cy="7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1161330E-C61D-43CB-9E51-EDF91540154C}"/>
              </a:ext>
            </a:extLst>
          </p:cNvPr>
          <p:cNvCxnSpPr>
            <a:cxnSpLocks/>
          </p:cNvCxnSpPr>
          <p:nvPr/>
        </p:nvCxnSpPr>
        <p:spPr>
          <a:xfrm>
            <a:off x="2413954" y="1903426"/>
            <a:ext cx="993267" cy="242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28676EE2-4C64-4904-8FB9-911597A53725}"/>
              </a:ext>
            </a:extLst>
          </p:cNvPr>
          <p:cNvCxnSpPr>
            <a:cxnSpLocks/>
          </p:cNvCxnSpPr>
          <p:nvPr/>
        </p:nvCxnSpPr>
        <p:spPr>
          <a:xfrm>
            <a:off x="2413953" y="1944867"/>
            <a:ext cx="1038534" cy="579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>
            <a:extLst>
              <a:ext uri="{FF2B5EF4-FFF2-40B4-BE49-F238E27FC236}">
                <a16:creationId xmlns:a16="http://schemas.microsoft.com/office/drawing/2014/main" id="{EB43173D-E079-4331-9D3B-95F16F2DAB48}"/>
              </a:ext>
            </a:extLst>
          </p:cNvPr>
          <p:cNvSpPr txBox="1"/>
          <p:nvPr/>
        </p:nvSpPr>
        <p:spPr>
          <a:xfrm>
            <a:off x="2450561" y="2872942"/>
            <a:ext cx="3348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Convolution avec filtre gaussien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2969ACE-511E-4676-932F-C252C8BAF528}"/>
              </a:ext>
            </a:extLst>
          </p:cNvPr>
          <p:cNvCxnSpPr>
            <a:cxnSpLocks/>
          </p:cNvCxnSpPr>
          <p:nvPr/>
        </p:nvCxnSpPr>
        <p:spPr>
          <a:xfrm flipV="1">
            <a:off x="4607676" y="1407959"/>
            <a:ext cx="449207" cy="21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F11F078B-543D-422D-8B12-17E464589602}"/>
              </a:ext>
            </a:extLst>
          </p:cNvPr>
          <p:cNvCxnSpPr>
            <a:cxnSpLocks/>
          </p:cNvCxnSpPr>
          <p:nvPr/>
        </p:nvCxnSpPr>
        <p:spPr>
          <a:xfrm>
            <a:off x="4661064" y="1083324"/>
            <a:ext cx="395819" cy="198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CE171BF3-3052-41F5-B707-9B4B0416560B}"/>
              </a:ext>
            </a:extLst>
          </p:cNvPr>
          <p:cNvCxnSpPr>
            <a:cxnSpLocks/>
          </p:cNvCxnSpPr>
          <p:nvPr/>
        </p:nvCxnSpPr>
        <p:spPr>
          <a:xfrm flipV="1">
            <a:off x="4709088" y="2388899"/>
            <a:ext cx="449207" cy="21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8ECC6EC1-BC3C-41FC-BD18-A8AFB2EF93C7}"/>
              </a:ext>
            </a:extLst>
          </p:cNvPr>
          <p:cNvCxnSpPr>
            <a:cxnSpLocks/>
          </p:cNvCxnSpPr>
          <p:nvPr/>
        </p:nvCxnSpPr>
        <p:spPr>
          <a:xfrm flipV="1">
            <a:off x="4656326" y="1904657"/>
            <a:ext cx="449207" cy="21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5368F740-43CE-416A-A6DF-DDD23380E87F}"/>
              </a:ext>
            </a:extLst>
          </p:cNvPr>
          <p:cNvCxnSpPr>
            <a:cxnSpLocks/>
          </p:cNvCxnSpPr>
          <p:nvPr/>
        </p:nvCxnSpPr>
        <p:spPr>
          <a:xfrm>
            <a:off x="4602893" y="1658233"/>
            <a:ext cx="512159" cy="165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7A80A1B4-5B90-4FF9-88E0-8E4C1C31E748}"/>
              </a:ext>
            </a:extLst>
          </p:cNvPr>
          <p:cNvCxnSpPr>
            <a:cxnSpLocks/>
          </p:cNvCxnSpPr>
          <p:nvPr/>
        </p:nvCxnSpPr>
        <p:spPr>
          <a:xfrm>
            <a:off x="4672036" y="2155487"/>
            <a:ext cx="512159" cy="165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igne Moins 82">
            <a:extLst>
              <a:ext uri="{FF2B5EF4-FFF2-40B4-BE49-F238E27FC236}">
                <a16:creationId xmlns:a16="http://schemas.microsoft.com/office/drawing/2014/main" id="{4C712007-364B-44A3-9743-65D9EE2E2F29}"/>
              </a:ext>
            </a:extLst>
          </p:cNvPr>
          <p:cNvSpPr/>
          <p:nvPr/>
        </p:nvSpPr>
        <p:spPr>
          <a:xfrm>
            <a:off x="5184195" y="1242895"/>
            <a:ext cx="301359" cy="16506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Signe Moins 85">
            <a:extLst>
              <a:ext uri="{FF2B5EF4-FFF2-40B4-BE49-F238E27FC236}">
                <a16:creationId xmlns:a16="http://schemas.microsoft.com/office/drawing/2014/main" id="{1312D2FA-F8FA-49EF-8D5A-494D54B9C8E3}"/>
              </a:ext>
            </a:extLst>
          </p:cNvPr>
          <p:cNvSpPr/>
          <p:nvPr/>
        </p:nvSpPr>
        <p:spPr>
          <a:xfrm>
            <a:off x="5195479" y="1778061"/>
            <a:ext cx="301359" cy="16506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Signe Moins 86">
            <a:extLst>
              <a:ext uri="{FF2B5EF4-FFF2-40B4-BE49-F238E27FC236}">
                <a16:creationId xmlns:a16="http://schemas.microsoft.com/office/drawing/2014/main" id="{A772A77E-FE53-4ABA-889E-38DC679B2E26}"/>
              </a:ext>
            </a:extLst>
          </p:cNvPr>
          <p:cNvSpPr/>
          <p:nvPr/>
        </p:nvSpPr>
        <p:spPr>
          <a:xfrm>
            <a:off x="5262857" y="2271738"/>
            <a:ext cx="301359" cy="16506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90199C05-A113-4A71-8739-1EF570983359}"/>
              </a:ext>
            </a:extLst>
          </p:cNvPr>
          <p:cNvCxnSpPr/>
          <p:nvPr/>
        </p:nvCxnSpPr>
        <p:spPr>
          <a:xfrm>
            <a:off x="5576480" y="1325427"/>
            <a:ext cx="372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76129DDF-D1D1-4B02-A87D-E72DA25F0177}"/>
              </a:ext>
            </a:extLst>
          </p:cNvPr>
          <p:cNvCxnSpPr/>
          <p:nvPr/>
        </p:nvCxnSpPr>
        <p:spPr>
          <a:xfrm>
            <a:off x="5576480" y="1860593"/>
            <a:ext cx="372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8E6A1F44-FFCC-434B-8D07-B9254F027B1F}"/>
              </a:ext>
            </a:extLst>
          </p:cNvPr>
          <p:cNvCxnSpPr/>
          <p:nvPr/>
        </p:nvCxnSpPr>
        <p:spPr>
          <a:xfrm>
            <a:off x="5613088" y="2364500"/>
            <a:ext cx="372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id="{BE43A7EC-5E15-448B-83DE-855CF7E09B22}"/>
              </a:ext>
            </a:extLst>
          </p:cNvPr>
          <p:cNvSpPr txBox="1"/>
          <p:nvPr/>
        </p:nvSpPr>
        <p:spPr>
          <a:xfrm>
            <a:off x="6522229" y="737665"/>
            <a:ext cx="1037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DoG</a:t>
            </a:r>
            <a:endParaRPr lang="fr-FR" sz="16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DE3C20A-351B-4A4F-A72D-2C9A28D0B704}"/>
              </a:ext>
            </a:extLst>
          </p:cNvPr>
          <p:cNvSpPr/>
          <p:nvPr/>
        </p:nvSpPr>
        <p:spPr>
          <a:xfrm>
            <a:off x="8285583" y="1838129"/>
            <a:ext cx="74645" cy="8395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4327CF0-323A-4691-B518-EF84EC6BB8ED}"/>
              </a:ext>
            </a:extLst>
          </p:cNvPr>
          <p:cNvSpPr/>
          <p:nvPr/>
        </p:nvSpPr>
        <p:spPr>
          <a:xfrm>
            <a:off x="7943458" y="2485052"/>
            <a:ext cx="180000" cy="180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26723C7E-9EE8-44E4-89E8-4FAC886BA395}"/>
              </a:ext>
            </a:extLst>
          </p:cNvPr>
          <p:cNvSpPr txBox="1"/>
          <p:nvPr/>
        </p:nvSpPr>
        <p:spPr>
          <a:xfrm>
            <a:off x="8094457" y="2375598"/>
            <a:ext cx="15763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point clé</a:t>
            </a:r>
            <a:endParaRPr lang="fr-FR" sz="1600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78FECBD-7502-4519-8D62-8F2368109518}"/>
              </a:ext>
            </a:extLst>
          </p:cNvPr>
          <p:cNvSpPr/>
          <p:nvPr/>
        </p:nvSpPr>
        <p:spPr>
          <a:xfrm>
            <a:off x="2484261" y="4901477"/>
            <a:ext cx="74645" cy="8395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F5697EF-CFD6-4DB9-894F-007C957EC810}"/>
              </a:ext>
            </a:extLst>
          </p:cNvPr>
          <p:cNvSpPr/>
          <p:nvPr/>
        </p:nvSpPr>
        <p:spPr>
          <a:xfrm>
            <a:off x="3731457" y="4644032"/>
            <a:ext cx="569160" cy="56770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75F75C6-9938-4967-8074-6302E83279DF}"/>
              </a:ext>
            </a:extLst>
          </p:cNvPr>
          <p:cNvSpPr/>
          <p:nvPr/>
        </p:nvSpPr>
        <p:spPr>
          <a:xfrm>
            <a:off x="3414208" y="4347853"/>
            <a:ext cx="594484" cy="598095"/>
          </a:xfrm>
          <a:prstGeom prst="rect">
            <a:avLst/>
          </a:prstGeom>
          <a:noFill/>
          <a:ln w="28575">
            <a:solidFill>
              <a:srgbClr val="E68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AB649B7-CA59-4E9C-928F-F8C5670E0231}"/>
              </a:ext>
            </a:extLst>
          </p:cNvPr>
          <p:cNvSpPr/>
          <p:nvPr/>
        </p:nvSpPr>
        <p:spPr>
          <a:xfrm>
            <a:off x="4003375" y="4345124"/>
            <a:ext cx="594484" cy="605343"/>
          </a:xfrm>
          <a:prstGeom prst="rect">
            <a:avLst/>
          </a:prstGeom>
          <a:noFill/>
          <a:ln w="28575">
            <a:solidFill>
              <a:srgbClr val="E68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D66847D-50D4-4210-9CD4-FD5A5F9D6E21}"/>
              </a:ext>
            </a:extLst>
          </p:cNvPr>
          <p:cNvSpPr/>
          <p:nvPr/>
        </p:nvSpPr>
        <p:spPr>
          <a:xfrm>
            <a:off x="3417456" y="4947745"/>
            <a:ext cx="594484" cy="567709"/>
          </a:xfrm>
          <a:prstGeom prst="rect">
            <a:avLst/>
          </a:prstGeom>
          <a:noFill/>
          <a:ln w="28575">
            <a:solidFill>
              <a:srgbClr val="E68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571D206-D7BD-4ADE-8675-42C945AE5B2D}"/>
              </a:ext>
            </a:extLst>
          </p:cNvPr>
          <p:cNvSpPr/>
          <p:nvPr/>
        </p:nvSpPr>
        <p:spPr>
          <a:xfrm>
            <a:off x="4003375" y="4950467"/>
            <a:ext cx="594484" cy="566784"/>
          </a:xfrm>
          <a:prstGeom prst="rect">
            <a:avLst/>
          </a:prstGeom>
          <a:noFill/>
          <a:ln w="28575">
            <a:solidFill>
              <a:srgbClr val="E68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89A14E5-FB44-463E-B331-12FEEE1240CF}"/>
              </a:ext>
            </a:extLst>
          </p:cNvPr>
          <p:cNvSpPr/>
          <p:nvPr/>
        </p:nvSpPr>
        <p:spPr>
          <a:xfrm>
            <a:off x="5656580" y="4245406"/>
            <a:ext cx="796311" cy="749361"/>
          </a:xfrm>
          <a:prstGeom prst="rect">
            <a:avLst/>
          </a:prstGeom>
          <a:noFill/>
          <a:ln w="28575">
            <a:solidFill>
              <a:srgbClr val="E68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F4B479F-5439-4739-8BF9-D8FBAC1162C4}"/>
              </a:ext>
            </a:extLst>
          </p:cNvPr>
          <p:cNvSpPr/>
          <p:nvPr/>
        </p:nvSpPr>
        <p:spPr>
          <a:xfrm>
            <a:off x="6468771" y="4245406"/>
            <a:ext cx="756000" cy="749361"/>
          </a:xfrm>
          <a:prstGeom prst="rect">
            <a:avLst/>
          </a:prstGeom>
          <a:noFill/>
          <a:ln w="28575">
            <a:solidFill>
              <a:srgbClr val="E68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951FE22-5612-4E14-9C29-36259DAB0221}"/>
              </a:ext>
            </a:extLst>
          </p:cNvPr>
          <p:cNvSpPr/>
          <p:nvPr/>
        </p:nvSpPr>
        <p:spPr>
          <a:xfrm>
            <a:off x="5650031" y="5032091"/>
            <a:ext cx="796311" cy="749361"/>
          </a:xfrm>
          <a:prstGeom prst="rect">
            <a:avLst/>
          </a:prstGeom>
          <a:noFill/>
          <a:ln w="28575">
            <a:solidFill>
              <a:srgbClr val="E68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CD2183D-62D6-4640-AF14-A1CDF0F974FC}"/>
              </a:ext>
            </a:extLst>
          </p:cNvPr>
          <p:cNvSpPr/>
          <p:nvPr/>
        </p:nvSpPr>
        <p:spPr>
          <a:xfrm>
            <a:off x="6431447" y="5032091"/>
            <a:ext cx="796311" cy="749361"/>
          </a:xfrm>
          <a:prstGeom prst="rect">
            <a:avLst/>
          </a:prstGeom>
          <a:noFill/>
          <a:ln w="28575">
            <a:solidFill>
              <a:srgbClr val="E68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D4929584-97F7-413D-99A2-D4F861129A95}"/>
              </a:ext>
            </a:extLst>
          </p:cNvPr>
          <p:cNvSpPr txBox="1"/>
          <p:nvPr/>
        </p:nvSpPr>
        <p:spPr>
          <a:xfrm>
            <a:off x="9111919" y="4474755"/>
            <a:ext cx="16386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descripteur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A98F07BA-F479-42A0-82CD-538A0AA24E41}"/>
              </a:ext>
            </a:extLst>
          </p:cNvPr>
          <p:cNvSpPr txBox="1"/>
          <p:nvPr/>
        </p:nvSpPr>
        <p:spPr>
          <a:xfrm>
            <a:off x="2137721" y="5894400"/>
            <a:ext cx="2781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b="1">
                <a:solidFill>
                  <a:srgbClr val="333333"/>
                </a:solidFill>
                <a:latin typeface="poppins"/>
              </a:defRPr>
            </a:lvl1pPr>
          </a:lstStyle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Affectation d'orientation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AB150443-4F63-44E5-82F4-E97C1D954823}"/>
              </a:ext>
            </a:extLst>
          </p:cNvPr>
          <p:cNvSpPr txBox="1"/>
          <p:nvPr/>
        </p:nvSpPr>
        <p:spPr>
          <a:xfrm>
            <a:off x="1256632" y="3980366"/>
            <a:ext cx="3774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Calcul de la magnitude et de l'orientation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F753A253-39C8-48A5-A9B3-C7B1A1F381A8}"/>
              </a:ext>
            </a:extLst>
          </p:cNvPr>
          <p:cNvSpPr txBox="1"/>
          <p:nvPr/>
        </p:nvSpPr>
        <p:spPr>
          <a:xfrm>
            <a:off x="5543285" y="5918524"/>
            <a:ext cx="49803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histogramme pour la magnitude et l'orientation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BB520FB3-4539-4D10-9151-41284B7F13C0}"/>
              </a:ext>
            </a:extLst>
          </p:cNvPr>
          <p:cNvSpPr txBox="1"/>
          <p:nvPr/>
        </p:nvSpPr>
        <p:spPr>
          <a:xfrm>
            <a:off x="531717" y="6398316"/>
            <a:ext cx="58997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magnitude représente l'intensité du pixel et l'orientation sa direction 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206BFA7F-AED8-45FA-B06D-51C50B80B2A5}"/>
              </a:ext>
            </a:extLst>
          </p:cNvPr>
          <p:cNvSpPr txBox="1"/>
          <p:nvPr/>
        </p:nvSpPr>
        <p:spPr>
          <a:xfrm>
            <a:off x="6273895" y="2906013"/>
            <a:ext cx="4467221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b="1" i="0" dirty="0">
                <a:solidFill>
                  <a:srgbClr val="59585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points clés stables, </a:t>
            </a:r>
            <a:r>
              <a:rPr lang="fr-FR" sz="1600" b="0" i="0" dirty="0">
                <a:solidFill>
                  <a:srgbClr val="59585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invariants </a:t>
            </a:r>
            <a:r>
              <a:rPr lang="fr-FR" sz="1600" b="1" i="0" dirty="0">
                <a:solidFill>
                  <a:srgbClr val="5958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d'échelle</a:t>
            </a:r>
            <a:r>
              <a:rPr lang="fr-FR" sz="1600" b="0" i="0" dirty="0">
                <a:solidFill>
                  <a:srgbClr val="59585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invariants </a:t>
            </a:r>
            <a:r>
              <a:rPr lang="fr-FR" sz="1600" b="1" i="0" dirty="0">
                <a:solidFill>
                  <a:srgbClr val="5958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rotation</a:t>
            </a:r>
            <a:r>
              <a:rPr lang="fr-FR" sz="1600" b="0" i="0" dirty="0">
                <a:solidFill>
                  <a:srgbClr val="59585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600" b="0" i="0" dirty="0">
                <a:solidFill>
                  <a:srgbClr val="595858"/>
                </a:solidFill>
                <a:effectLst/>
                <a:latin typeface="roboto"/>
              </a:rPr>
              <a:t> partiellement invariants à l'</a:t>
            </a:r>
            <a:r>
              <a:rPr lang="fr-FR" sz="1600" b="1" i="0" dirty="0">
                <a:solidFill>
                  <a:srgbClr val="5958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éclairage</a:t>
            </a:r>
            <a:r>
              <a:rPr lang="fr-FR" sz="1600" b="0" i="0" dirty="0">
                <a:solidFill>
                  <a:srgbClr val="595858"/>
                </a:solidFill>
                <a:effectLst/>
                <a:latin typeface="roboto"/>
              </a:rPr>
              <a:t> ou à la </a:t>
            </a:r>
            <a:r>
              <a:rPr lang="fr-FR" sz="1600" b="1" i="0" dirty="0">
                <a:solidFill>
                  <a:srgbClr val="5958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luminosité</a:t>
            </a:r>
            <a:r>
              <a:rPr lang="fr-FR" sz="1600" b="0" i="0" dirty="0">
                <a:solidFill>
                  <a:srgbClr val="595858"/>
                </a:solidFill>
                <a:effectLst/>
                <a:latin typeface="roboto"/>
              </a:rPr>
              <a:t> des images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561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>
            <a:extLst>
              <a:ext uri="{FF2B5EF4-FFF2-40B4-BE49-F238E27FC236}">
                <a16:creationId xmlns:a16="http://schemas.microsoft.com/office/drawing/2014/main" id="{8FD03E31-1B02-4C5D-9343-3E06BEF13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868" y="3119297"/>
            <a:ext cx="3732845" cy="363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4CA59D-D161-4FD5-AB6F-AB27ECFA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27DF74E-81A4-402D-84BF-4D1ADE164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680" y="171494"/>
            <a:ext cx="5737354" cy="283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D91B5108-F37D-4DB0-80C7-633B2937265C}"/>
              </a:ext>
            </a:extLst>
          </p:cNvPr>
          <p:cNvGrpSpPr/>
          <p:nvPr/>
        </p:nvGrpSpPr>
        <p:grpSpPr>
          <a:xfrm rot="16200000">
            <a:off x="-2165933" y="2325888"/>
            <a:ext cx="5579706" cy="1077218"/>
            <a:chOff x="3422708" y="96217"/>
            <a:chExt cx="1131953" cy="1077218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F61E79FE-E6B7-4CFA-BCE9-084226122511}"/>
                </a:ext>
              </a:extLst>
            </p:cNvPr>
            <p:cNvSpPr/>
            <p:nvPr/>
          </p:nvSpPr>
          <p:spPr>
            <a:xfrm>
              <a:off x="3422708" y="125835"/>
              <a:ext cx="1112305" cy="58353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30F5F31E-7DCE-49AC-9C00-0DDA7F36EBA8}"/>
                </a:ext>
              </a:extLst>
            </p:cNvPr>
            <p:cNvSpPr txBox="1"/>
            <p:nvPr/>
          </p:nvSpPr>
          <p:spPr>
            <a:xfrm>
              <a:off x="3467913" y="96217"/>
              <a:ext cx="10867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Algorithmes SIFT et ORB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109B357-022A-4208-A993-4C2DD3371218}"/>
              </a:ext>
            </a:extLst>
          </p:cNvPr>
          <p:cNvSpPr/>
          <p:nvPr/>
        </p:nvSpPr>
        <p:spPr>
          <a:xfrm>
            <a:off x="6139542" y="681114"/>
            <a:ext cx="177281" cy="167972"/>
          </a:xfrm>
          <a:prstGeom prst="rect">
            <a:avLst/>
          </a:prstGeom>
          <a:noFill/>
          <a:ln w="28575">
            <a:solidFill>
              <a:srgbClr val="E68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AA75B3-A574-430F-853C-8449D28DAF57}"/>
              </a:ext>
            </a:extLst>
          </p:cNvPr>
          <p:cNvSpPr/>
          <p:nvPr/>
        </p:nvSpPr>
        <p:spPr>
          <a:xfrm>
            <a:off x="7417837" y="4180115"/>
            <a:ext cx="597159" cy="606489"/>
          </a:xfrm>
          <a:prstGeom prst="rect">
            <a:avLst/>
          </a:prstGeom>
          <a:noFill/>
          <a:ln w="28575">
            <a:solidFill>
              <a:srgbClr val="E68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F6079CD9-DE93-4D51-A5D2-B41F6B9C9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00" y="3121442"/>
            <a:ext cx="3756657" cy="363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8D12DAE-DA9E-4D9A-9E4C-F3FA38A546A6}"/>
              </a:ext>
            </a:extLst>
          </p:cNvPr>
          <p:cNvSpPr txBox="1"/>
          <p:nvPr/>
        </p:nvSpPr>
        <p:spPr>
          <a:xfrm>
            <a:off x="908931" y="134172"/>
            <a:ext cx="1424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Points clés</a:t>
            </a:r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1B25417-4441-4510-A4F3-1F5385A72AFC}"/>
              </a:ext>
            </a:extLst>
          </p:cNvPr>
          <p:cNvSpPr txBox="1"/>
          <p:nvPr/>
        </p:nvSpPr>
        <p:spPr>
          <a:xfrm>
            <a:off x="1240745" y="1405086"/>
            <a:ext cx="907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SIFT</a:t>
            </a:r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C62DBB5-848B-4395-94C0-BE195C3D42D8}"/>
              </a:ext>
            </a:extLst>
          </p:cNvPr>
          <p:cNvSpPr txBox="1"/>
          <p:nvPr/>
        </p:nvSpPr>
        <p:spPr>
          <a:xfrm>
            <a:off x="9155365" y="1455287"/>
            <a:ext cx="907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ORB</a:t>
            </a:r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185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2AC157-213F-4C92-A981-800E23C5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68255C6-0AA1-46AD-8B40-555C7B2C7708}"/>
              </a:ext>
            </a:extLst>
          </p:cNvPr>
          <p:cNvGrpSpPr/>
          <p:nvPr/>
        </p:nvGrpSpPr>
        <p:grpSpPr>
          <a:xfrm>
            <a:off x="2099386" y="588432"/>
            <a:ext cx="6708706" cy="2421762"/>
            <a:chOff x="-655412" y="-210234"/>
            <a:chExt cx="3995023" cy="550524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561067F0-51D6-4A8F-B00A-E089CF8727D9}"/>
                </a:ext>
              </a:extLst>
            </p:cNvPr>
            <p:cNvSpPr/>
            <p:nvPr/>
          </p:nvSpPr>
          <p:spPr>
            <a:xfrm>
              <a:off x="-655412" y="-210234"/>
              <a:ext cx="3995023" cy="55052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F482940-C307-4580-95D2-758129FCF6A6}"/>
                </a:ext>
              </a:extLst>
            </p:cNvPr>
            <p:cNvSpPr txBox="1"/>
            <p:nvPr/>
          </p:nvSpPr>
          <p:spPr>
            <a:xfrm>
              <a:off x="150157" y="-210234"/>
              <a:ext cx="2578559" cy="524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Partie 2</a:t>
              </a:r>
            </a:p>
            <a:p>
              <a:pPr algn="ctr"/>
              <a:r>
                <a:rPr lang="fr-FR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Images 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107F6208-D6C2-4F19-96A2-3E525068F034}"/>
              </a:ext>
            </a:extLst>
          </p:cNvPr>
          <p:cNvSpPr txBox="1"/>
          <p:nvPr/>
        </p:nvSpPr>
        <p:spPr>
          <a:xfrm>
            <a:off x="1936268" y="3750895"/>
            <a:ext cx="73618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B. Réseaux de neurones </a:t>
            </a:r>
          </a:p>
          <a:p>
            <a:pPr algn="ctr"/>
            <a:r>
              <a:rPr lang="fr-FR" sz="4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CNN</a:t>
            </a:r>
            <a:endParaRPr lang="fr-FR" sz="4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35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418C13C-8C93-44C4-8D5A-53A42CFF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34</a:t>
            </a:fld>
            <a:endParaRPr lang="en-US"/>
          </a:p>
        </p:txBody>
      </p:sp>
      <p:pic>
        <p:nvPicPr>
          <p:cNvPr id="15362" name="Picture 2" descr="Image for post">
            <a:extLst>
              <a:ext uri="{FF2B5EF4-FFF2-40B4-BE49-F238E27FC236}">
                <a16:creationId xmlns:a16="http://schemas.microsoft.com/office/drawing/2014/main" id="{AA7D4ECE-1283-487F-ADA5-930C438E4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66"/>
          <a:stretch/>
        </p:blipFill>
        <p:spPr bwMode="auto">
          <a:xfrm>
            <a:off x="1027889" y="886575"/>
            <a:ext cx="8367153" cy="154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B2954A5C-7B0D-4BA6-BE84-ECD2A86BD244}"/>
              </a:ext>
            </a:extLst>
          </p:cNvPr>
          <p:cNvGrpSpPr/>
          <p:nvPr/>
        </p:nvGrpSpPr>
        <p:grpSpPr>
          <a:xfrm>
            <a:off x="150169" y="128749"/>
            <a:ext cx="2369098" cy="622099"/>
            <a:chOff x="3422708" y="87269"/>
            <a:chExt cx="1027319" cy="622099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C0D9CE27-D611-4527-981C-4E6250F074AA}"/>
                </a:ext>
              </a:extLst>
            </p:cNvPr>
            <p:cNvSpPr/>
            <p:nvPr/>
          </p:nvSpPr>
          <p:spPr>
            <a:xfrm>
              <a:off x="3422708" y="125835"/>
              <a:ext cx="1027319" cy="58353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B56D81C-D4AA-4CFF-B638-B92E1F8A0309}"/>
                </a:ext>
              </a:extLst>
            </p:cNvPr>
            <p:cNvSpPr txBox="1"/>
            <p:nvPr/>
          </p:nvSpPr>
          <p:spPr>
            <a:xfrm>
              <a:off x="3513251" y="87269"/>
              <a:ext cx="8821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Xception</a:t>
              </a:r>
              <a:endPara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364" name="Picture 4" descr="Image for post">
            <a:extLst>
              <a:ext uri="{FF2B5EF4-FFF2-40B4-BE49-F238E27FC236}">
                <a16:creationId xmlns:a16="http://schemas.microsoft.com/office/drawing/2014/main" id="{DB6A69E2-5CEB-43B3-97CC-4C59AD7EB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39" r="79441"/>
          <a:stretch/>
        </p:blipFill>
        <p:spPr bwMode="auto">
          <a:xfrm>
            <a:off x="8427425" y="898645"/>
            <a:ext cx="1429733" cy="15428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Une convolution 3x3 sur une carte de caractéristiques 4x4">
            <a:extLst>
              <a:ext uri="{FF2B5EF4-FFF2-40B4-BE49-F238E27FC236}">
                <a16:creationId xmlns:a16="http://schemas.microsoft.com/office/drawing/2014/main" id="{3B901E00-A000-4D85-9111-8DBACB9A6E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33" y="4464479"/>
            <a:ext cx="3075778" cy="148982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Résultat de recherche d'images pour &quot;relu&quot;">
            <a:extLst>
              <a:ext uri="{FF2B5EF4-FFF2-40B4-BE49-F238E27FC236}">
                <a16:creationId xmlns:a16="http://schemas.microsoft.com/office/drawing/2014/main" id="{0D42B835-9A44-459C-AEBD-23BD1A316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885" y="4396438"/>
            <a:ext cx="3012815" cy="1371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Animation du pooling maximal sur une carte de caractéristiques 4x4 avec un filtre 2x2 et un pas de 2">
            <a:extLst>
              <a:ext uri="{FF2B5EF4-FFF2-40B4-BE49-F238E27FC236}">
                <a16:creationId xmlns:a16="http://schemas.microsoft.com/office/drawing/2014/main" id="{AE5CCB6D-EFCB-457C-96F9-DDD20CBA17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342" y="4384623"/>
            <a:ext cx="3081260" cy="137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C583DC8-B303-4584-A2CF-0DFE7B2EECF8}"/>
              </a:ext>
            </a:extLst>
          </p:cNvPr>
          <p:cNvSpPr txBox="1"/>
          <p:nvPr/>
        </p:nvSpPr>
        <p:spPr>
          <a:xfrm>
            <a:off x="55544" y="6559880"/>
            <a:ext cx="68851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https://developers.google.com/machine-learning/practica/image-classification/convolutional-neural-networks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A48B23F-C227-499B-BCD0-6161364B41CF}"/>
              </a:ext>
            </a:extLst>
          </p:cNvPr>
          <p:cNvSpPr txBox="1"/>
          <p:nvPr/>
        </p:nvSpPr>
        <p:spPr>
          <a:xfrm>
            <a:off x="2602178" y="128749"/>
            <a:ext cx="3565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Réseau de neurones convolutifs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7404547-2942-4B21-AB60-17AC0B27E7E9}"/>
              </a:ext>
            </a:extLst>
          </p:cNvPr>
          <p:cNvSpPr txBox="1"/>
          <p:nvPr/>
        </p:nvSpPr>
        <p:spPr>
          <a:xfrm>
            <a:off x="2602178" y="421136"/>
            <a:ext cx="452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fr-FR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onvolutional</a:t>
            </a:r>
            <a:r>
              <a:rPr lang="fr-FR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fr-FR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eural </a:t>
            </a:r>
            <a:r>
              <a:rPr lang="fr-FR" b="1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fr-FR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etworks </a:t>
            </a:r>
            <a:r>
              <a:rPr lang="fr-FR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CNNs</a:t>
            </a:r>
            <a:r>
              <a:rPr lang="fr-FR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45B59CF-1A68-45B3-8EA7-280D710F4807}"/>
              </a:ext>
            </a:extLst>
          </p:cNvPr>
          <p:cNvSpPr txBox="1"/>
          <p:nvPr/>
        </p:nvSpPr>
        <p:spPr>
          <a:xfrm>
            <a:off x="5941268" y="6561484"/>
            <a:ext cx="4462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https://towardsdatascience.com/illustrated-10-cnn-architectures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92C03E9-C6FE-4A47-BEA8-300D6B22DC02}"/>
              </a:ext>
            </a:extLst>
          </p:cNvPr>
          <p:cNvSpPr txBox="1"/>
          <p:nvPr/>
        </p:nvSpPr>
        <p:spPr>
          <a:xfrm>
            <a:off x="150169" y="6011386"/>
            <a:ext cx="22883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matrice tridimensionnelle </a:t>
            </a:r>
            <a:endParaRPr lang="fr-F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C2C5D68-E627-4B64-A89D-3E6EC6397974}"/>
              </a:ext>
            </a:extLst>
          </p:cNvPr>
          <p:cNvCxnSpPr>
            <a:cxnSpLocks/>
          </p:cNvCxnSpPr>
          <p:nvPr/>
        </p:nvCxnSpPr>
        <p:spPr>
          <a:xfrm flipH="1">
            <a:off x="1954798" y="1866122"/>
            <a:ext cx="1327794" cy="1019747"/>
          </a:xfrm>
          <a:prstGeom prst="line">
            <a:avLst/>
          </a:prstGeom>
          <a:ln w="38100">
            <a:solidFill>
              <a:srgbClr val="D841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C245FD2-FBDE-4281-B010-27E839B823FF}"/>
              </a:ext>
            </a:extLst>
          </p:cNvPr>
          <p:cNvCxnSpPr>
            <a:cxnSpLocks/>
          </p:cNvCxnSpPr>
          <p:nvPr/>
        </p:nvCxnSpPr>
        <p:spPr>
          <a:xfrm>
            <a:off x="3711458" y="1959429"/>
            <a:ext cx="0" cy="839006"/>
          </a:xfrm>
          <a:prstGeom prst="line">
            <a:avLst/>
          </a:prstGeom>
          <a:ln w="38100">
            <a:solidFill>
              <a:srgbClr val="D841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61BFA130-E9B6-4504-97A1-7A4A83990AEB}"/>
              </a:ext>
            </a:extLst>
          </p:cNvPr>
          <p:cNvSpPr txBox="1"/>
          <p:nvPr/>
        </p:nvSpPr>
        <p:spPr>
          <a:xfrm>
            <a:off x="323253" y="2701203"/>
            <a:ext cx="2151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Convolution</a:t>
            </a:r>
            <a:endParaRPr lang="fr-FR" sz="14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812E779-0225-4446-B0EF-D48365527E2B}"/>
              </a:ext>
            </a:extLst>
          </p:cNvPr>
          <p:cNvSpPr txBox="1"/>
          <p:nvPr/>
        </p:nvSpPr>
        <p:spPr>
          <a:xfrm>
            <a:off x="3508999" y="2800039"/>
            <a:ext cx="877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Relu</a:t>
            </a:r>
            <a:endParaRPr lang="fr-FR" sz="14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75092B1-5ADA-462F-B651-DE2B1E7C1FCB}"/>
              </a:ext>
            </a:extLst>
          </p:cNvPr>
          <p:cNvSpPr txBox="1"/>
          <p:nvPr/>
        </p:nvSpPr>
        <p:spPr>
          <a:xfrm>
            <a:off x="7650969" y="2721982"/>
            <a:ext cx="2151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Pooling</a:t>
            </a:r>
            <a:endParaRPr lang="fr-FR" sz="14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1A3564C-047D-49BE-AC33-AB78BF5F7685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6821662" y="1884326"/>
            <a:ext cx="829307" cy="1022322"/>
          </a:xfrm>
          <a:prstGeom prst="line">
            <a:avLst/>
          </a:prstGeom>
          <a:ln w="38100">
            <a:solidFill>
              <a:srgbClr val="D841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19FEEB48-0A1C-42D1-A7CD-C05D115FA685}"/>
              </a:ext>
            </a:extLst>
          </p:cNvPr>
          <p:cNvSpPr txBox="1"/>
          <p:nvPr/>
        </p:nvSpPr>
        <p:spPr>
          <a:xfrm>
            <a:off x="7711153" y="3193950"/>
            <a:ext cx="3200902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b="0" i="0" dirty="0">
                <a:solidFill>
                  <a:srgbClr val="292929"/>
                </a:solidFill>
                <a:effectLst/>
                <a:latin typeface="charter"/>
              </a:rPr>
              <a:t>Réduire la taille de l’image en préservant les informations les plus importantes qu’elle contient.</a:t>
            </a:r>
            <a:endParaRPr lang="fr-FR" sz="1600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77CEC45-1D51-40A9-B9DA-802898883029}"/>
              </a:ext>
            </a:extLst>
          </p:cNvPr>
          <p:cNvSpPr txBox="1"/>
          <p:nvPr/>
        </p:nvSpPr>
        <p:spPr>
          <a:xfrm>
            <a:off x="358970" y="3181816"/>
            <a:ext cx="2809304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b="1" i="0" dirty="0">
                <a:solidFill>
                  <a:srgbClr val="292929"/>
                </a:solidFill>
                <a:effectLst/>
                <a:latin typeface="charter"/>
              </a:rPr>
              <a:t>Filtrage</a:t>
            </a:r>
            <a:r>
              <a:rPr lang="fr-FR" sz="1600" b="0" i="0" dirty="0">
                <a:solidFill>
                  <a:srgbClr val="292929"/>
                </a:solidFill>
                <a:effectLst/>
                <a:latin typeface="charter"/>
              </a:rPr>
              <a:t> pour détecter les </a:t>
            </a:r>
            <a:r>
              <a:rPr lang="fr-FR" sz="1600" b="1" i="0" dirty="0">
                <a:solidFill>
                  <a:srgbClr val="292929"/>
                </a:solidFill>
                <a:effectLst/>
                <a:latin typeface="charter"/>
              </a:rPr>
              <a:t>caractéristiques</a:t>
            </a:r>
            <a:r>
              <a:rPr lang="fr-FR" sz="1600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</a:p>
          <a:p>
            <a:r>
              <a:rPr lang="fr-FR" sz="1600" b="0" i="0" dirty="0">
                <a:solidFill>
                  <a:srgbClr val="292929"/>
                </a:solidFill>
                <a:effectLst/>
                <a:latin typeface="charter"/>
              </a:rPr>
              <a:t>Cette opération mathématique est appelée une convolution</a:t>
            </a:r>
            <a:endParaRPr lang="fr-FR" sz="16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A3F3D0C-6472-498E-B38D-9A12A0E9E74A}"/>
              </a:ext>
            </a:extLst>
          </p:cNvPr>
          <p:cNvSpPr txBox="1"/>
          <p:nvPr/>
        </p:nvSpPr>
        <p:spPr>
          <a:xfrm>
            <a:off x="3554415" y="3177812"/>
            <a:ext cx="3985606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b="0" i="0" dirty="0">
                <a:solidFill>
                  <a:srgbClr val="292929"/>
                </a:solidFill>
                <a:effectLst/>
                <a:latin typeface="charter"/>
              </a:rPr>
              <a:t>Les </a:t>
            </a:r>
            <a:r>
              <a:rPr lang="fr-FR" sz="1600" b="1" i="0" dirty="0">
                <a:solidFill>
                  <a:srgbClr val="292929"/>
                </a:solidFill>
                <a:effectLst/>
                <a:latin typeface="charter"/>
              </a:rPr>
              <a:t>valeurs négatives </a:t>
            </a:r>
            <a:r>
              <a:rPr lang="fr-FR" sz="1600" b="0" i="0" dirty="0">
                <a:solidFill>
                  <a:srgbClr val="292929"/>
                </a:solidFill>
                <a:effectLst/>
                <a:latin typeface="charter"/>
              </a:rPr>
              <a:t>dans les pixels sont </a:t>
            </a:r>
          </a:p>
          <a:p>
            <a:r>
              <a:rPr lang="fr-FR" sz="1600" b="0" i="0" dirty="0">
                <a:solidFill>
                  <a:srgbClr val="292929"/>
                </a:solidFill>
                <a:effectLst/>
                <a:latin typeface="charter"/>
              </a:rPr>
              <a:t>remplacées par un 0. On empêche les valeurs </a:t>
            </a:r>
          </a:p>
          <a:p>
            <a:r>
              <a:rPr lang="fr-FR" sz="1600" b="0" i="0" dirty="0">
                <a:solidFill>
                  <a:srgbClr val="292929"/>
                </a:solidFill>
                <a:effectLst/>
                <a:latin typeface="charter"/>
              </a:rPr>
              <a:t>apprises de rester coincées autour de 0 </a:t>
            </a:r>
          </a:p>
          <a:p>
            <a:r>
              <a:rPr lang="fr-FR" sz="1600" b="0" i="0" dirty="0">
                <a:solidFill>
                  <a:srgbClr val="292929"/>
                </a:solidFill>
                <a:effectLst/>
                <a:latin typeface="charter"/>
              </a:rPr>
              <a:t>ou d’exploser vers l’infini.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19422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548BD-1F13-4E1E-AEE1-F32F43C52378}"/>
              </a:ext>
            </a:extLst>
          </p:cNvPr>
          <p:cNvSpPr/>
          <p:nvPr/>
        </p:nvSpPr>
        <p:spPr>
          <a:xfrm>
            <a:off x="10773743" y="0"/>
            <a:ext cx="1396482" cy="684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CCA22B-D76C-4781-A7A5-7FDC3CEF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35</a:t>
            </a:fld>
            <a:endParaRPr lang="en-US" dirty="0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E5F9CA0A-48E3-4060-9CC8-AA03A306E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06146"/>
              </p:ext>
            </p:extLst>
          </p:nvPr>
        </p:nvGraphicFramePr>
        <p:xfrm>
          <a:off x="236823" y="254197"/>
          <a:ext cx="11572032" cy="34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338">
                  <a:extLst>
                    <a:ext uri="{9D8B030D-6E8A-4147-A177-3AD203B41FA5}">
                      <a16:colId xmlns:a16="http://schemas.microsoft.com/office/drawing/2014/main" val="538812894"/>
                    </a:ext>
                  </a:extLst>
                </a:gridCol>
                <a:gridCol w="5784990">
                  <a:extLst>
                    <a:ext uri="{9D8B030D-6E8A-4147-A177-3AD203B41FA5}">
                      <a16:colId xmlns:a16="http://schemas.microsoft.com/office/drawing/2014/main" val="247696750"/>
                    </a:ext>
                  </a:extLst>
                </a:gridCol>
                <a:gridCol w="4509704">
                  <a:extLst>
                    <a:ext uri="{9D8B030D-6E8A-4147-A177-3AD203B41FA5}">
                      <a16:colId xmlns:a16="http://schemas.microsoft.com/office/drawing/2014/main" val="3734298408"/>
                    </a:ext>
                  </a:extLst>
                </a:gridCol>
              </a:tblGrid>
              <a:tr h="491462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solidFill>
                      <a:srgbClr val="E684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Sankey</a:t>
                      </a:r>
                      <a:r>
                        <a:rPr lang="fr-FR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fr-FR" dirty="0" err="1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diagram</a:t>
                      </a:r>
                      <a:endParaRPr lang="fr-FR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solidFill>
                      <a:srgbClr val="E684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Erreurs</a:t>
                      </a:r>
                    </a:p>
                  </a:txBody>
                  <a:tcPr anchor="ctr">
                    <a:solidFill>
                      <a:srgbClr val="E684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137121"/>
                  </a:ext>
                </a:extLst>
              </a:tr>
              <a:tr h="2933709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Xception</a:t>
                      </a:r>
                      <a:endParaRPr lang="fr-FR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solidFill>
                      <a:srgbClr val="E68477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FAEDE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FAE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011945"/>
                  </a:ext>
                </a:extLst>
              </a:tr>
            </a:tbl>
          </a:graphicData>
        </a:graphic>
      </p:graphicFrame>
      <p:pic>
        <p:nvPicPr>
          <p:cNvPr id="23" name="Picture 2">
            <a:extLst>
              <a:ext uri="{FF2B5EF4-FFF2-40B4-BE49-F238E27FC236}">
                <a16:creationId xmlns:a16="http://schemas.microsoft.com/office/drawing/2014/main" id="{31EA7401-107A-44EB-9329-950C86497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622" y="4034071"/>
            <a:ext cx="5128921" cy="24512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08C6B66-CE50-495D-BE4A-D08AF53E9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7" t="11419"/>
          <a:stretch/>
        </p:blipFill>
        <p:spPr bwMode="auto">
          <a:xfrm>
            <a:off x="7494545" y="1143563"/>
            <a:ext cx="4162713" cy="21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82239CED-A59C-4253-A4C5-F8C0A49AA135}"/>
              </a:ext>
            </a:extLst>
          </p:cNvPr>
          <p:cNvGrpSpPr/>
          <p:nvPr/>
        </p:nvGrpSpPr>
        <p:grpSpPr>
          <a:xfrm>
            <a:off x="8316660" y="1143563"/>
            <a:ext cx="2189828" cy="1717945"/>
            <a:chOff x="7859188" y="3834889"/>
            <a:chExt cx="2189828" cy="1717945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1869B2B8-FE3C-48CA-81B3-CB840953C696}"/>
                </a:ext>
              </a:extLst>
            </p:cNvPr>
            <p:cNvSpPr txBox="1"/>
            <p:nvPr/>
          </p:nvSpPr>
          <p:spPr>
            <a:xfrm>
              <a:off x="7954725" y="4131849"/>
              <a:ext cx="12409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Home </a:t>
              </a:r>
              <a:r>
                <a:rPr lang="fr-FR" sz="12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decor</a:t>
              </a:r>
              <a:endParaRPr lang="fr-FR" sz="12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2B8F3158-4415-4275-8D69-AC30DD0A1F0A}"/>
                </a:ext>
              </a:extLst>
            </p:cNvPr>
            <p:cNvSpPr txBox="1"/>
            <p:nvPr/>
          </p:nvSpPr>
          <p:spPr>
            <a:xfrm>
              <a:off x="7917402" y="4700499"/>
              <a:ext cx="12409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Baby care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2A07A258-0041-478A-A297-7AC6619A2347}"/>
                </a:ext>
              </a:extLst>
            </p:cNvPr>
            <p:cNvSpPr txBox="1"/>
            <p:nvPr/>
          </p:nvSpPr>
          <p:spPr>
            <a:xfrm>
              <a:off x="8010193" y="4975594"/>
              <a:ext cx="12409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Beauty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9BA4F884-CC8C-41B3-AE3D-02D2941EFD30}"/>
                </a:ext>
              </a:extLst>
            </p:cNvPr>
            <p:cNvSpPr txBox="1"/>
            <p:nvPr/>
          </p:nvSpPr>
          <p:spPr>
            <a:xfrm>
              <a:off x="7859188" y="5275835"/>
              <a:ext cx="108688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computers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489408B2-72FE-43DF-9983-4151B107D29F}"/>
                </a:ext>
              </a:extLst>
            </p:cNvPr>
            <p:cNvSpPr txBox="1"/>
            <p:nvPr/>
          </p:nvSpPr>
          <p:spPr>
            <a:xfrm>
              <a:off x="7873562" y="4398354"/>
              <a:ext cx="21754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Home </a:t>
              </a:r>
              <a:r>
                <a:rPr lang="fr-FR" sz="12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furnishing</a:t>
              </a:r>
              <a:endParaRPr lang="fr-FR" sz="12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959CA2C1-32F8-4FC9-B521-CDAA13B45F78}"/>
                </a:ext>
              </a:extLst>
            </p:cNvPr>
            <p:cNvSpPr txBox="1"/>
            <p:nvPr/>
          </p:nvSpPr>
          <p:spPr>
            <a:xfrm>
              <a:off x="7883429" y="3834889"/>
              <a:ext cx="17634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Kitchen</a:t>
              </a:r>
              <a:r>
                <a:rPr lang="fr-FR" sz="12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&amp; </a:t>
              </a:r>
              <a:r>
                <a:rPr lang="fr-FR" sz="1200" dirty="0" err="1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dining</a:t>
              </a:r>
              <a:endParaRPr lang="fr-FR" sz="12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39ACD326-7DAB-400D-99FE-D89E67C816F9}"/>
              </a:ext>
            </a:extLst>
          </p:cNvPr>
          <p:cNvSpPr txBox="1"/>
          <p:nvPr/>
        </p:nvSpPr>
        <p:spPr>
          <a:xfrm>
            <a:off x="7581645" y="2870586"/>
            <a:ext cx="1086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watches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4A1CBB-5B4A-4448-BC64-01D81815DB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6" t="14629" r="6516" b="8800"/>
          <a:stretch/>
        </p:blipFill>
        <p:spPr>
          <a:xfrm>
            <a:off x="1614196" y="893483"/>
            <a:ext cx="5518979" cy="2610161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DB0592D3-7480-47C9-8896-5DC9355D1BD6}"/>
              </a:ext>
            </a:extLst>
          </p:cNvPr>
          <p:cNvSpPr txBox="1"/>
          <p:nvPr/>
        </p:nvSpPr>
        <p:spPr>
          <a:xfrm>
            <a:off x="9680406" y="2630798"/>
            <a:ext cx="198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313 Erreurs</a:t>
            </a:r>
          </a:p>
        </p:txBody>
      </p:sp>
      <p:sp>
        <p:nvSpPr>
          <p:cNvPr id="40" name="Rectangle : avec coin rogné 39">
            <a:extLst>
              <a:ext uri="{FF2B5EF4-FFF2-40B4-BE49-F238E27FC236}">
                <a16:creationId xmlns:a16="http://schemas.microsoft.com/office/drawing/2014/main" id="{C0AD3FB3-16B0-461B-893B-93D1DCAFD0FA}"/>
              </a:ext>
            </a:extLst>
          </p:cNvPr>
          <p:cNvSpPr/>
          <p:nvPr/>
        </p:nvSpPr>
        <p:spPr>
          <a:xfrm>
            <a:off x="8755904" y="4563777"/>
            <a:ext cx="2155372" cy="1120412"/>
          </a:xfrm>
          <a:prstGeom prst="snip1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58A9D48-D9F2-471B-8974-58F5447407EF}"/>
              </a:ext>
            </a:extLst>
          </p:cNvPr>
          <p:cNvSpPr txBox="1"/>
          <p:nvPr/>
        </p:nvSpPr>
        <p:spPr>
          <a:xfrm>
            <a:off x="8849210" y="4707776"/>
            <a:ext cx="206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ARI = 0,47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2A7A6E9-287D-4B24-BF78-E60864087905}"/>
              </a:ext>
            </a:extLst>
          </p:cNvPr>
          <p:cNvSpPr txBox="1"/>
          <p:nvPr/>
        </p:nvSpPr>
        <p:spPr>
          <a:xfrm>
            <a:off x="8849210" y="5117019"/>
            <a:ext cx="206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Accuracy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 = 70%</a:t>
            </a:r>
          </a:p>
        </p:txBody>
      </p:sp>
    </p:spTree>
    <p:extLst>
      <p:ext uri="{BB962C8B-B14F-4D97-AF65-F5344CB8AC3E}">
        <p14:creationId xmlns:p14="http://schemas.microsoft.com/office/powerpoint/2010/main" val="3361713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782FC2-42D5-47DB-90A8-EDDC188B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36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D3DB25-5DD4-466C-998B-6EF8FD772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61"/>
          <a:stretch/>
        </p:blipFill>
        <p:spPr bwMode="auto">
          <a:xfrm>
            <a:off x="7927330" y="848266"/>
            <a:ext cx="4016881" cy="233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C603CDC-21E0-4938-94C9-A85A74C022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12"/>
          <a:stretch/>
        </p:blipFill>
        <p:spPr bwMode="auto">
          <a:xfrm>
            <a:off x="7879166" y="3292987"/>
            <a:ext cx="4113207" cy="113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6D294D38-D4F1-4F6F-BA0C-D60F35058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4" b="33355"/>
          <a:stretch/>
        </p:blipFill>
        <p:spPr bwMode="auto">
          <a:xfrm>
            <a:off x="7927330" y="4529530"/>
            <a:ext cx="4113207" cy="113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98AAA37-84B7-476D-A050-184E7E643D80}"/>
              </a:ext>
            </a:extLst>
          </p:cNvPr>
          <p:cNvSpPr/>
          <p:nvPr/>
        </p:nvSpPr>
        <p:spPr>
          <a:xfrm>
            <a:off x="150169" y="143597"/>
            <a:ext cx="5525970" cy="5835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085989-3BD8-44A3-9D92-B771457B6785}"/>
              </a:ext>
            </a:extLst>
          </p:cNvPr>
          <p:cNvSpPr txBox="1"/>
          <p:nvPr/>
        </p:nvSpPr>
        <p:spPr>
          <a:xfrm>
            <a:off x="189008" y="101061"/>
            <a:ext cx="552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Xception</a:t>
            </a: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: </a:t>
            </a: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clustering et erreurs</a:t>
            </a:r>
            <a:endParaRPr lang="fr-F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3A4CA5D-E5ED-4C5C-B8F4-A29934925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68" y="885126"/>
            <a:ext cx="2157413" cy="12573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5EF8892-0848-44A6-A8C7-684C51E81FFD}"/>
              </a:ext>
            </a:extLst>
          </p:cNvPr>
          <p:cNvSpPr/>
          <p:nvPr/>
        </p:nvSpPr>
        <p:spPr>
          <a:xfrm>
            <a:off x="9545216" y="5761354"/>
            <a:ext cx="289249" cy="260374"/>
          </a:xfrm>
          <a:prstGeom prst="rect">
            <a:avLst/>
          </a:prstGeom>
          <a:solidFill>
            <a:srgbClr val="FFB3C2"/>
          </a:solidFill>
          <a:ln>
            <a:solidFill>
              <a:srgbClr val="FF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266DB1-6509-4FBC-938E-3CD04F15F314}"/>
              </a:ext>
            </a:extLst>
          </p:cNvPr>
          <p:cNvSpPr/>
          <p:nvPr/>
        </p:nvSpPr>
        <p:spPr>
          <a:xfrm>
            <a:off x="9552991" y="6128230"/>
            <a:ext cx="289249" cy="260374"/>
          </a:xfrm>
          <a:prstGeom prst="rect">
            <a:avLst/>
          </a:prstGeom>
          <a:solidFill>
            <a:srgbClr val="C1E0C1"/>
          </a:solidFill>
          <a:ln>
            <a:solidFill>
              <a:srgbClr val="C1E0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E011707-AF4A-42F2-8E7C-8D848A910548}"/>
              </a:ext>
            </a:extLst>
          </p:cNvPr>
          <p:cNvSpPr txBox="1"/>
          <p:nvPr/>
        </p:nvSpPr>
        <p:spPr>
          <a:xfrm>
            <a:off x="9842240" y="5767202"/>
            <a:ext cx="106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B3C2"/>
                </a:solidFill>
                <a:latin typeface="Arial Rounded MT Bold" panose="020F0704030504030204" pitchFamily="34" charset="0"/>
              </a:rPr>
              <a:t>erreurs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F2BB026-F026-4151-9E8A-E9C6DFC7A3E0}"/>
              </a:ext>
            </a:extLst>
          </p:cNvPr>
          <p:cNvSpPr txBox="1"/>
          <p:nvPr/>
        </p:nvSpPr>
        <p:spPr>
          <a:xfrm>
            <a:off x="9842240" y="6104528"/>
            <a:ext cx="106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C1E0C1"/>
                </a:solidFill>
                <a:latin typeface="Arial Rounded MT Bold" panose="020F0704030504030204" pitchFamily="34" charset="0"/>
              </a:rPr>
              <a:t>réussites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956BA2A-9A3F-4FBA-AF6E-C3A3A1AA2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69" y="2300422"/>
            <a:ext cx="7600764" cy="3240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e 36">
            <a:extLst>
              <a:ext uri="{FF2B5EF4-FFF2-40B4-BE49-F238E27FC236}">
                <a16:creationId xmlns:a16="http://schemas.microsoft.com/office/drawing/2014/main" id="{255EF457-8C9A-4DDA-A7DF-714131788A46}"/>
              </a:ext>
            </a:extLst>
          </p:cNvPr>
          <p:cNvGrpSpPr/>
          <p:nvPr/>
        </p:nvGrpSpPr>
        <p:grpSpPr>
          <a:xfrm>
            <a:off x="626322" y="5524270"/>
            <a:ext cx="6971934" cy="396820"/>
            <a:chOff x="1466077" y="6203272"/>
            <a:chExt cx="6971934" cy="396820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F72E4FDA-AB41-4D1E-B289-6E4502F537D8}"/>
                </a:ext>
              </a:extLst>
            </p:cNvPr>
            <p:cNvSpPr txBox="1"/>
            <p:nvPr/>
          </p:nvSpPr>
          <p:spPr>
            <a:xfrm rot="19869336">
              <a:off x="5282219" y="6292315"/>
              <a:ext cx="1119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FFE18F"/>
                  </a:solidFill>
                  <a:latin typeface="Arial Rounded MT Bold" panose="020F0704030504030204" pitchFamily="34" charset="0"/>
                </a:rPr>
                <a:t>H. </a:t>
              </a:r>
              <a:r>
                <a:rPr lang="fr-FR" sz="1400" dirty="0" err="1">
                  <a:solidFill>
                    <a:srgbClr val="FFE18F"/>
                  </a:solidFill>
                  <a:latin typeface="Arial Rounded MT Bold" panose="020F0704030504030204" pitchFamily="34" charset="0"/>
                </a:rPr>
                <a:t>furnish</a:t>
              </a:r>
              <a:r>
                <a:rPr lang="fr-FR" sz="1400" dirty="0">
                  <a:solidFill>
                    <a:srgbClr val="FFE18F"/>
                  </a:solidFill>
                  <a:latin typeface="Arial Rounded MT Bold" panose="020F0704030504030204" pitchFamily="34" charset="0"/>
                </a:rPr>
                <a:t>.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E0F29DFD-1096-4EC5-823D-8DFC37C29950}"/>
                </a:ext>
              </a:extLst>
            </p:cNvPr>
            <p:cNvSpPr txBox="1"/>
            <p:nvPr/>
          </p:nvSpPr>
          <p:spPr>
            <a:xfrm rot="20136688">
              <a:off x="1466077" y="6203272"/>
              <a:ext cx="8490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EBBAB5"/>
                  </a:solidFill>
                  <a:latin typeface="Arial Rounded MT Bold" panose="020F0704030504030204" pitchFamily="34" charset="0"/>
                </a:rPr>
                <a:t>baby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C7F24540-751E-4173-B028-6A0147316682}"/>
                </a:ext>
              </a:extLst>
            </p:cNvPr>
            <p:cNvSpPr txBox="1"/>
            <p:nvPr/>
          </p:nvSpPr>
          <p:spPr>
            <a:xfrm rot="19911670">
              <a:off x="2313454" y="6219163"/>
              <a:ext cx="10184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8FF9FF"/>
                  </a:solidFill>
                  <a:latin typeface="Arial Rounded MT Bold" panose="020F0704030504030204" pitchFamily="34" charset="0"/>
                </a:rPr>
                <a:t>beauty</a:t>
              </a: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A45CB38C-BA32-4CFA-AE9F-DD234F0F8938}"/>
                </a:ext>
              </a:extLst>
            </p:cNvPr>
            <p:cNvSpPr txBox="1"/>
            <p:nvPr/>
          </p:nvSpPr>
          <p:spPr>
            <a:xfrm rot="20214461">
              <a:off x="3300511" y="6248652"/>
              <a:ext cx="1066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FF90A1"/>
                  </a:solidFill>
                  <a:latin typeface="Arial Rounded MT Bold" panose="020F0704030504030204" pitchFamily="34" charset="0"/>
                </a:rPr>
                <a:t>comput.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101B2878-A7A8-4786-B447-CA8E5528495B}"/>
                </a:ext>
              </a:extLst>
            </p:cNvPr>
            <p:cNvSpPr txBox="1"/>
            <p:nvPr/>
          </p:nvSpPr>
          <p:spPr>
            <a:xfrm rot="19968008">
              <a:off x="4272876" y="6281499"/>
              <a:ext cx="10610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CBB4D5"/>
                  </a:solidFill>
                  <a:latin typeface="Arial Rounded MT Bold" panose="020F0704030504030204" pitchFamily="34" charset="0"/>
                </a:rPr>
                <a:t>H. </a:t>
              </a:r>
              <a:r>
                <a:rPr lang="fr-FR" sz="1400" dirty="0" err="1">
                  <a:solidFill>
                    <a:srgbClr val="CBB4D5"/>
                  </a:solidFill>
                  <a:latin typeface="Arial Rounded MT Bold" panose="020F0704030504030204" pitchFamily="34" charset="0"/>
                </a:rPr>
                <a:t>decor</a:t>
              </a:r>
              <a:endParaRPr lang="fr-FR" sz="1400" dirty="0">
                <a:solidFill>
                  <a:srgbClr val="CBB4D5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84A98E9F-4C05-407C-BAAD-A5893A4BE43D}"/>
                </a:ext>
              </a:extLst>
            </p:cNvPr>
            <p:cNvSpPr txBox="1"/>
            <p:nvPr/>
          </p:nvSpPr>
          <p:spPr>
            <a:xfrm rot="19784620">
              <a:off x="6390981" y="6257714"/>
              <a:ext cx="10610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ln>
                    <a:solidFill>
                      <a:schemeClr val="bg1">
                        <a:lumMod val="75000"/>
                      </a:schemeClr>
                    </a:solidFill>
                  </a:ln>
                  <a:solidFill>
                    <a:srgbClr val="FEF3C7"/>
                  </a:solidFill>
                  <a:latin typeface="Arial Rounded MT Bold" panose="020F0704030504030204" pitchFamily="34" charset="0"/>
                </a:rPr>
                <a:t>kitchen</a:t>
              </a:r>
              <a:endParaRPr lang="fr-FR" sz="1400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EF3C7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9BB3E99D-A419-4E08-A5CB-5B59F5EF582F}"/>
                </a:ext>
              </a:extLst>
            </p:cNvPr>
            <p:cNvSpPr txBox="1"/>
            <p:nvPr/>
          </p:nvSpPr>
          <p:spPr>
            <a:xfrm rot="19499226">
              <a:off x="7376972" y="6273682"/>
              <a:ext cx="10610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A6E3D7"/>
                  </a:solidFill>
                  <a:latin typeface="Arial Rounded MT Bold" panose="020F0704030504030204" pitchFamily="34" charset="0"/>
                </a:rPr>
                <a:t>watches</a:t>
              </a:r>
            </a:p>
          </p:txBody>
        </p:sp>
      </p:grpSp>
      <p:sp>
        <p:nvSpPr>
          <p:cNvPr id="45" name="Rectangle : avec coin rogné 44">
            <a:extLst>
              <a:ext uri="{FF2B5EF4-FFF2-40B4-BE49-F238E27FC236}">
                <a16:creationId xmlns:a16="http://schemas.microsoft.com/office/drawing/2014/main" id="{B073662E-94A3-44E6-B696-9E498454F75C}"/>
              </a:ext>
            </a:extLst>
          </p:cNvPr>
          <p:cNvSpPr/>
          <p:nvPr/>
        </p:nvSpPr>
        <p:spPr>
          <a:xfrm>
            <a:off x="3041780" y="953570"/>
            <a:ext cx="2155372" cy="1120412"/>
          </a:xfrm>
          <a:prstGeom prst="snip1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E72076D3-9BAF-4EF5-B8C5-340DCB0E4C5B}"/>
              </a:ext>
            </a:extLst>
          </p:cNvPr>
          <p:cNvSpPr txBox="1"/>
          <p:nvPr/>
        </p:nvSpPr>
        <p:spPr>
          <a:xfrm>
            <a:off x="3135086" y="1097569"/>
            <a:ext cx="206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ARI = 0,47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1D9822D5-A8E0-4907-BAAB-189821C7378E}"/>
              </a:ext>
            </a:extLst>
          </p:cNvPr>
          <p:cNvSpPr txBox="1"/>
          <p:nvPr/>
        </p:nvSpPr>
        <p:spPr>
          <a:xfrm>
            <a:off x="3135086" y="1506812"/>
            <a:ext cx="206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Accuracy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 = 70%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3FF2D947-E8D5-48EF-B093-A87515C7F5E8}"/>
              </a:ext>
            </a:extLst>
          </p:cNvPr>
          <p:cNvCxnSpPr/>
          <p:nvPr/>
        </p:nvCxnSpPr>
        <p:spPr>
          <a:xfrm>
            <a:off x="515668" y="3237717"/>
            <a:ext cx="7272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951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548BD-1F13-4E1E-AEE1-F32F43C52378}"/>
              </a:ext>
            </a:extLst>
          </p:cNvPr>
          <p:cNvSpPr/>
          <p:nvPr/>
        </p:nvSpPr>
        <p:spPr>
          <a:xfrm>
            <a:off x="10795518" y="0"/>
            <a:ext cx="1396482" cy="684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CCA22B-D76C-4781-A7A5-7FDC3CEF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37</a:t>
            </a:fld>
            <a:endParaRPr lang="en-US" dirty="0"/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31A76100-299B-44B5-9F4E-DD422BA38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730449"/>
              </p:ext>
            </p:extLst>
          </p:nvPr>
        </p:nvGraphicFramePr>
        <p:xfrm>
          <a:off x="186022" y="166520"/>
          <a:ext cx="11460067" cy="6358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875">
                  <a:extLst>
                    <a:ext uri="{9D8B030D-6E8A-4147-A177-3AD203B41FA5}">
                      <a16:colId xmlns:a16="http://schemas.microsoft.com/office/drawing/2014/main" val="2892740360"/>
                    </a:ext>
                  </a:extLst>
                </a:gridCol>
                <a:gridCol w="2407298">
                  <a:extLst>
                    <a:ext uri="{9D8B030D-6E8A-4147-A177-3AD203B41FA5}">
                      <a16:colId xmlns:a16="http://schemas.microsoft.com/office/drawing/2014/main" val="1460792899"/>
                    </a:ext>
                  </a:extLst>
                </a:gridCol>
                <a:gridCol w="2407298">
                  <a:extLst>
                    <a:ext uri="{9D8B030D-6E8A-4147-A177-3AD203B41FA5}">
                      <a16:colId xmlns:a16="http://schemas.microsoft.com/office/drawing/2014/main" val="2362971216"/>
                    </a:ext>
                  </a:extLst>
                </a:gridCol>
                <a:gridCol w="2407298">
                  <a:extLst>
                    <a:ext uri="{9D8B030D-6E8A-4147-A177-3AD203B41FA5}">
                      <a16:colId xmlns:a16="http://schemas.microsoft.com/office/drawing/2014/main" val="3648613583"/>
                    </a:ext>
                  </a:extLst>
                </a:gridCol>
                <a:gridCol w="2407298">
                  <a:extLst>
                    <a:ext uri="{9D8B030D-6E8A-4147-A177-3AD203B41FA5}">
                      <a16:colId xmlns:a16="http://schemas.microsoft.com/office/drawing/2014/main" val="2346023986"/>
                    </a:ext>
                  </a:extLst>
                </a:gridCol>
              </a:tblGrid>
              <a:tr h="317401"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rial Rounded MT Bold" panose="020F0704030504030204" pitchFamily="34" charset="0"/>
                        </a:rPr>
                        <a:t>SIFT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rial Rounded MT Bold" panose="020F0704030504030204" pitchFamily="34" charset="0"/>
                        </a:rPr>
                        <a:t>ORB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 err="1">
                          <a:solidFill>
                            <a:schemeClr val="lt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Xception</a:t>
                      </a:r>
                      <a:endParaRPr lang="fr-FR" sz="1800" b="1" kern="1200" dirty="0">
                        <a:solidFill>
                          <a:schemeClr val="lt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rial Rounded MT Bold" panose="020F0704030504030204" pitchFamily="34" charset="0"/>
                        </a:rPr>
                        <a:t>InceptionResNetV2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809853"/>
                  </a:ext>
                </a:extLst>
              </a:tr>
              <a:tr h="1318615">
                <a:tc rowSpan="2"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Manipulation d’images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7190133"/>
                  </a:ext>
                </a:extLst>
              </a:tr>
              <a:tr h="1153562">
                <a:tc vMerge="1">
                  <a:txBody>
                    <a:bodyPr/>
                    <a:lstStyle/>
                    <a:p>
                      <a:pPr algn="ctr"/>
                      <a:endParaRPr lang="fr-FR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vl="0" algn="ctr"/>
                      <a:r>
                        <a:rPr lang="fr-FR" sz="1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Conversion en gris</a:t>
                      </a:r>
                    </a:p>
                    <a:p>
                      <a:pPr lvl="0" algn="ctr"/>
                      <a:r>
                        <a:rPr lang="fr-FR" sz="1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Egalisation de l'histogramme    </a:t>
                      </a:r>
                    </a:p>
                    <a:p>
                      <a:pPr lvl="0" algn="ctr"/>
                      <a:r>
                        <a:rPr lang="fr-FR" sz="1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Suppression du bruit (flou gaussien)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A.CLAHE()</a:t>
                      </a:r>
                    </a:p>
                    <a:p>
                      <a:pPr algn="ctr"/>
                      <a:r>
                        <a:rPr lang="fr-FR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égalisation adaptative limitée du contraste de l'histogramme 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589084"/>
                  </a:ext>
                </a:extLst>
              </a:tr>
              <a:tr h="341202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Taille des vecteurs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1000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 100 352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38 400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00748341"/>
                  </a:ext>
                </a:extLst>
              </a:tr>
              <a:tr h="30512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ARI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0,03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0,04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0,51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0,43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745607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Matrices de confusion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6177303"/>
                  </a:ext>
                </a:extLst>
              </a:tr>
              <a:tr h="1782717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655833"/>
                  </a:ext>
                </a:extLst>
              </a:tr>
              <a:tr h="285081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Accuracy</a:t>
                      </a:r>
                      <a:endParaRPr lang="fr-FR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14%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17%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74%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67%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1072971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AAEE0B8A-A2D6-41CF-AB29-993B74F6F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11"/>
          <a:stretch/>
        </p:blipFill>
        <p:spPr bwMode="auto">
          <a:xfrm>
            <a:off x="545911" y="4525019"/>
            <a:ext cx="1150970" cy="16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8D8DAC2-9A2C-4D4A-8DC2-E8DC817F7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101" y="599140"/>
            <a:ext cx="939848" cy="115914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D2CD924-E3E3-4E24-A368-98D3E9BC0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974" y="4525019"/>
            <a:ext cx="2242508" cy="1456057"/>
          </a:xfrm>
          <a:prstGeom prst="rect">
            <a:avLst/>
          </a:prstGeom>
        </p:spPr>
      </p:pic>
      <p:pic>
        <p:nvPicPr>
          <p:cNvPr id="37" name="Picture 2" descr="Résultat de recherche d'images pour &quot;albumentation logo&quot;">
            <a:extLst>
              <a:ext uri="{FF2B5EF4-FFF2-40B4-BE49-F238E27FC236}">
                <a16:creationId xmlns:a16="http://schemas.microsoft.com/office/drawing/2014/main" id="{AE059D6E-8ED1-40DD-9816-40C25A7E6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028" y="875537"/>
            <a:ext cx="1089422" cy="53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46F2671-0AA0-4FF8-88E2-B4AFEB84F4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38"/>
          <a:stretch/>
        </p:blipFill>
        <p:spPr>
          <a:xfrm>
            <a:off x="6904258" y="4507591"/>
            <a:ext cx="2259094" cy="1456057"/>
          </a:xfrm>
          <a:prstGeom prst="rect">
            <a:avLst/>
          </a:prstGeom>
        </p:spPr>
      </p:pic>
      <p:sp>
        <p:nvSpPr>
          <p:cNvPr id="2" name="Parenthèses 1">
            <a:extLst>
              <a:ext uri="{FF2B5EF4-FFF2-40B4-BE49-F238E27FC236}">
                <a16:creationId xmlns:a16="http://schemas.microsoft.com/office/drawing/2014/main" id="{9BD765C7-716B-4631-B1EB-7BB7103370C6}"/>
              </a:ext>
            </a:extLst>
          </p:cNvPr>
          <p:cNvSpPr/>
          <p:nvPr/>
        </p:nvSpPr>
        <p:spPr>
          <a:xfrm>
            <a:off x="8706028" y="820356"/>
            <a:ext cx="1194318" cy="671804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4290490-F8AD-4243-B4D8-E3C8EA85DB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6" r="1433"/>
          <a:stretch/>
        </p:blipFill>
        <p:spPr>
          <a:xfrm>
            <a:off x="2104625" y="4502783"/>
            <a:ext cx="2240087" cy="14823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619038-983F-4E03-A7F6-483CE3367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0094" y="4501878"/>
            <a:ext cx="2240087" cy="145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40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2AC157-213F-4C92-A981-800E23C5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68255C6-0AA1-46AD-8B40-555C7B2C7708}"/>
              </a:ext>
            </a:extLst>
          </p:cNvPr>
          <p:cNvGrpSpPr/>
          <p:nvPr/>
        </p:nvGrpSpPr>
        <p:grpSpPr>
          <a:xfrm>
            <a:off x="2099389" y="643313"/>
            <a:ext cx="6708703" cy="2421762"/>
            <a:chOff x="-655412" y="-210234"/>
            <a:chExt cx="3995023" cy="550524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561067F0-51D6-4A8F-B00A-E089CF8727D9}"/>
                </a:ext>
              </a:extLst>
            </p:cNvPr>
            <p:cNvSpPr/>
            <p:nvPr/>
          </p:nvSpPr>
          <p:spPr>
            <a:xfrm>
              <a:off x="-655412" y="-210234"/>
              <a:ext cx="3995023" cy="55052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F482940-C307-4580-95D2-758129FCF6A6}"/>
                </a:ext>
              </a:extLst>
            </p:cNvPr>
            <p:cNvSpPr txBox="1"/>
            <p:nvPr/>
          </p:nvSpPr>
          <p:spPr>
            <a:xfrm>
              <a:off x="-644292" y="-210234"/>
              <a:ext cx="3939763" cy="524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Partie 3</a:t>
              </a:r>
            </a:p>
            <a:p>
              <a:pPr algn="ctr"/>
              <a:r>
                <a:rPr lang="fr-FR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Combinaison </a:t>
              </a: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B83A58EE-E61E-4010-BB89-5AB7876495D2}"/>
              </a:ext>
            </a:extLst>
          </p:cNvPr>
          <p:cNvSpPr txBox="1"/>
          <p:nvPr/>
        </p:nvSpPr>
        <p:spPr>
          <a:xfrm>
            <a:off x="1111829" y="4184813"/>
            <a:ext cx="105342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Données textuelles et visuelles</a:t>
            </a:r>
            <a:endParaRPr lang="fr-FR" sz="4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68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FB4165B3-1C8A-4683-B513-003577562925}"/>
              </a:ext>
            </a:extLst>
          </p:cNvPr>
          <p:cNvSpPr/>
          <p:nvPr/>
        </p:nvSpPr>
        <p:spPr>
          <a:xfrm>
            <a:off x="8901404" y="3181739"/>
            <a:ext cx="2155372" cy="1436914"/>
          </a:xfrm>
          <a:prstGeom prst="snip1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782FC2-42D5-47DB-90A8-EDDC188B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39</a:t>
            </a:fld>
            <a:endParaRPr lang="en-US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98AAA37-84B7-476D-A050-184E7E643D80}"/>
              </a:ext>
            </a:extLst>
          </p:cNvPr>
          <p:cNvSpPr/>
          <p:nvPr/>
        </p:nvSpPr>
        <p:spPr>
          <a:xfrm>
            <a:off x="355443" y="251597"/>
            <a:ext cx="3507431" cy="5835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085989-3BD8-44A3-9D92-B771457B6785}"/>
              </a:ext>
            </a:extLst>
          </p:cNvPr>
          <p:cNvSpPr txBox="1"/>
          <p:nvPr/>
        </p:nvSpPr>
        <p:spPr>
          <a:xfrm>
            <a:off x="394282" y="209061"/>
            <a:ext cx="3468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USE + </a:t>
            </a:r>
            <a:r>
              <a:rPr lang="fr-F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Xception</a:t>
            </a:r>
            <a:endParaRPr lang="fr-F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3A4CA5D-E5ED-4C5C-B8F4-A2993492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17" y="1182144"/>
            <a:ext cx="2157413" cy="125730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DC2E695-4E1F-4362-ADD6-03343749A191}"/>
              </a:ext>
            </a:extLst>
          </p:cNvPr>
          <p:cNvGrpSpPr/>
          <p:nvPr/>
        </p:nvGrpSpPr>
        <p:grpSpPr>
          <a:xfrm>
            <a:off x="1466077" y="6091300"/>
            <a:ext cx="6971934" cy="396820"/>
            <a:chOff x="1466077" y="6203272"/>
            <a:chExt cx="6971934" cy="396820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714AFDFB-A421-4ED5-B2B1-6DB16F6AABA3}"/>
                </a:ext>
              </a:extLst>
            </p:cNvPr>
            <p:cNvSpPr txBox="1"/>
            <p:nvPr/>
          </p:nvSpPr>
          <p:spPr>
            <a:xfrm rot="19869336">
              <a:off x="5282219" y="6292315"/>
              <a:ext cx="1119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FFE18F"/>
                  </a:solidFill>
                  <a:latin typeface="Arial Rounded MT Bold" panose="020F0704030504030204" pitchFamily="34" charset="0"/>
                </a:rPr>
                <a:t>H. </a:t>
              </a:r>
              <a:r>
                <a:rPr lang="fr-FR" sz="1400" dirty="0" err="1">
                  <a:solidFill>
                    <a:srgbClr val="FFE18F"/>
                  </a:solidFill>
                  <a:latin typeface="Arial Rounded MT Bold" panose="020F0704030504030204" pitchFamily="34" charset="0"/>
                </a:rPr>
                <a:t>furnish</a:t>
              </a:r>
              <a:r>
                <a:rPr lang="fr-FR" sz="1400" dirty="0">
                  <a:solidFill>
                    <a:srgbClr val="FFE18F"/>
                  </a:solidFill>
                  <a:latin typeface="Arial Rounded MT Bold" panose="020F0704030504030204" pitchFamily="34" charset="0"/>
                </a:rPr>
                <a:t>.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23AFFE3F-40F3-4E87-92A7-7265942D7D0B}"/>
                </a:ext>
              </a:extLst>
            </p:cNvPr>
            <p:cNvSpPr txBox="1"/>
            <p:nvPr/>
          </p:nvSpPr>
          <p:spPr>
            <a:xfrm rot="20136688">
              <a:off x="1466077" y="6203272"/>
              <a:ext cx="8490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EBBAB5"/>
                  </a:solidFill>
                  <a:latin typeface="Arial Rounded MT Bold" panose="020F0704030504030204" pitchFamily="34" charset="0"/>
                </a:rPr>
                <a:t>baby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7EB3AF3B-7978-447C-AE35-7F23F252363C}"/>
                </a:ext>
              </a:extLst>
            </p:cNvPr>
            <p:cNvSpPr txBox="1"/>
            <p:nvPr/>
          </p:nvSpPr>
          <p:spPr>
            <a:xfrm rot="19911670">
              <a:off x="2313454" y="6219163"/>
              <a:ext cx="10184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8FF9FF"/>
                  </a:solidFill>
                  <a:latin typeface="Arial Rounded MT Bold" panose="020F0704030504030204" pitchFamily="34" charset="0"/>
                </a:rPr>
                <a:t>beauty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EFFD51DE-D18D-4C3D-AEBC-67E2BF005182}"/>
                </a:ext>
              </a:extLst>
            </p:cNvPr>
            <p:cNvSpPr txBox="1"/>
            <p:nvPr/>
          </p:nvSpPr>
          <p:spPr>
            <a:xfrm rot="20214461">
              <a:off x="3300511" y="6248652"/>
              <a:ext cx="1066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FF90A1"/>
                  </a:solidFill>
                  <a:latin typeface="Arial Rounded MT Bold" panose="020F0704030504030204" pitchFamily="34" charset="0"/>
                </a:rPr>
                <a:t>comput.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D714B109-BBB6-4D30-AE45-791CBC49D2D2}"/>
                </a:ext>
              </a:extLst>
            </p:cNvPr>
            <p:cNvSpPr txBox="1"/>
            <p:nvPr/>
          </p:nvSpPr>
          <p:spPr>
            <a:xfrm rot="19968008">
              <a:off x="4272876" y="6281499"/>
              <a:ext cx="10610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CBB4D5"/>
                  </a:solidFill>
                  <a:latin typeface="Arial Rounded MT Bold" panose="020F0704030504030204" pitchFamily="34" charset="0"/>
                </a:rPr>
                <a:t>H. </a:t>
              </a:r>
              <a:r>
                <a:rPr lang="fr-FR" sz="1400" dirty="0" err="1">
                  <a:solidFill>
                    <a:srgbClr val="CBB4D5"/>
                  </a:solidFill>
                  <a:latin typeface="Arial Rounded MT Bold" panose="020F0704030504030204" pitchFamily="34" charset="0"/>
                </a:rPr>
                <a:t>decor</a:t>
              </a:r>
              <a:endParaRPr lang="fr-FR" sz="1400" dirty="0">
                <a:solidFill>
                  <a:srgbClr val="CBB4D5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D48CF6C4-17E4-4F7A-AAF4-FE5A57C0CD1F}"/>
                </a:ext>
              </a:extLst>
            </p:cNvPr>
            <p:cNvSpPr txBox="1"/>
            <p:nvPr/>
          </p:nvSpPr>
          <p:spPr>
            <a:xfrm rot="19784620">
              <a:off x="6390981" y="6257714"/>
              <a:ext cx="10610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ln>
                    <a:solidFill>
                      <a:schemeClr val="bg1">
                        <a:lumMod val="75000"/>
                      </a:schemeClr>
                    </a:solidFill>
                  </a:ln>
                  <a:solidFill>
                    <a:srgbClr val="FEF3C7"/>
                  </a:solidFill>
                  <a:latin typeface="Arial Rounded MT Bold" panose="020F0704030504030204" pitchFamily="34" charset="0"/>
                </a:rPr>
                <a:t>kitchen</a:t>
              </a:r>
              <a:endParaRPr lang="fr-FR" sz="1400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EF3C7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7976D9FC-B834-45D3-8D42-3EB2DAE83902}"/>
                </a:ext>
              </a:extLst>
            </p:cNvPr>
            <p:cNvSpPr txBox="1"/>
            <p:nvPr/>
          </p:nvSpPr>
          <p:spPr>
            <a:xfrm rot="19499226">
              <a:off x="7376972" y="6273682"/>
              <a:ext cx="10610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A6E3D7"/>
                  </a:solidFill>
                  <a:latin typeface="Arial Rounded MT Bold" panose="020F0704030504030204" pitchFamily="34" charset="0"/>
                </a:rPr>
                <a:t>watches</a:t>
              </a:r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2D66D1C4-0464-48A3-9875-CD332AE92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45" y="2748009"/>
            <a:ext cx="7677785" cy="32748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498EA098-5D40-4EDB-9348-06A6E252F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268" y="220064"/>
            <a:ext cx="5035615" cy="240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93A8164-4B67-434C-BC3E-EFC9D9CF4E0A}"/>
              </a:ext>
            </a:extLst>
          </p:cNvPr>
          <p:cNvSpPr txBox="1"/>
          <p:nvPr/>
        </p:nvSpPr>
        <p:spPr>
          <a:xfrm>
            <a:off x="8994710" y="3405673"/>
            <a:ext cx="206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ARI = 0,66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2AAF0AA-B462-411C-B779-EE004C8E2962}"/>
              </a:ext>
            </a:extLst>
          </p:cNvPr>
          <p:cNvSpPr txBox="1"/>
          <p:nvPr/>
        </p:nvSpPr>
        <p:spPr>
          <a:xfrm>
            <a:off x="8994710" y="4051483"/>
            <a:ext cx="206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Accuracy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 = 83%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1A7957CF-89B3-49EA-A616-99F79FB5BA79}"/>
              </a:ext>
            </a:extLst>
          </p:cNvPr>
          <p:cNvCxnSpPr/>
          <p:nvPr/>
        </p:nvCxnSpPr>
        <p:spPr>
          <a:xfrm>
            <a:off x="1374087" y="3797556"/>
            <a:ext cx="7272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759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8A64054-BEF7-4350-888D-E0C2325D4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4</a:t>
            </a:fld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E84A5E1-9CA3-44F7-8DCF-82F62FC3F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"/>
          <a:stretch/>
        </p:blipFill>
        <p:spPr bwMode="auto">
          <a:xfrm>
            <a:off x="539570" y="1176396"/>
            <a:ext cx="5939518" cy="39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F81AC58-FE5D-4E24-AE7C-52DC94CE4D29}"/>
              </a:ext>
            </a:extLst>
          </p:cNvPr>
          <p:cNvSpPr/>
          <p:nvPr/>
        </p:nvSpPr>
        <p:spPr>
          <a:xfrm>
            <a:off x="7527411" y="1612442"/>
            <a:ext cx="401328" cy="334378"/>
          </a:xfrm>
          <a:prstGeom prst="roundRect">
            <a:avLst/>
          </a:prstGeom>
          <a:solidFill>
            <a:srgbClr val="FAEBDD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51D4DA0-1D2E-44A4-AD07-EF8878A83977}"/>
              </a:ext>
            </a:extLst>
          </p:cNvPr>
          <p:cNvSpPr/>
          <p:nvPr/>
        </p:nvSpPr>
        <p:spPr>
          <a:xfrm>
            <a:off x="7527411" y="1193600"/>
            <a:ext cx="401328" cy="334378"/>
          </a:xfrm>
          <a:prstGeom prst="roundRect">
            <a:avLst/>
          </a:prstGeom>
          <a:solidFill>
            <a:srgbClr val="03051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69878D-5998-4405-AE50-4588D7725A47}"/>
              </a:ext>
            </a:extLst>
          </p:cNvPr>
          <p:cNvSpPr txBox="1"/>
          <p:nvPr/>
        </p:nvSpPr>
        <p:spPr>
          <a:xfrm>
            <a:off x="7957570" y="1172049"/>
            <a:ext cx="13053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latin typeface="Arial Rounded MT Bold" panose="020F0704030504030204" pitchFamily="34" charset="0"/>
              </a:rPr>
              <a:t>données</a:t>
            </a:r>
            <a:endParaRPr lang="fr-FR" sz="1600" dirty="0">
              <a:latin typeface="Arial Rounded MT Bold" panose="020F070403050403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0A65F46-12F9-4192-B4CB-106EC0664C8F}"/>
              </a:ext>
            </a:extLst>
          </p:cNvPr>
          <p:cNvSpPr txBox="1"/>
          <p:nvPr/>
        </p:nvSpPr>
        <p:spPr>
          <a:xfrm>
            <a:off x="7948285" y="1594965"/>
            <a:ext cx="2471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latin typeface="Arial Rounded MT Bold" panose="020F0704030504030204" pitchFamily="34" charset="0"/>
              </a:rPr>
              <a:t>valeurs manquantes</a:t>
            </a:r>
            <a:endParaRPr lang="fr-FR" sz="1600" dirty="0">
              <a:latin typeface="Arial Rounded MT Bold" panose="020F0704030504030204" pitchFamily="34" charset="0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5DB688F-30E6-407B-A793-D44AC976FEF5}"/>
              </a:ext>
            </a:extLst>
          </p:cNvPr>
          <p:cNvSpPr/>
          <p:nvPr/>
        </p:nvSpPr>
        <p:spPr>
          <a:xfrm>
            <a:off x="234150" y="155308"/>
            <a:ext cx="3889981" cy="5801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B8092C6-5C1F-45F4-BED0-D96314BF82E0}"/>
              </a:ext>
            </a:extLst>
          </p:cNvPr>
          <p:cNvSpPr txBox="1"/>
          <p:nvPr/>
        </p:nvSpPr>
        <p:spPr>
          <a:xfrm>
            <a:off x="515748" y="133343"/>
            <a:ext cx="3438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Jeu de données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6CAA350-47B0-490E-99DD-0CFAC7A990E9}"/>
              </a:ext>
            </a:extLst>
          </p:cNvPr>
          <p:cNvSpPr txBox="1"/>
          <p:nvPr/>
        </p:nvSpPr>
        <p:spPr>
          <a:xfrm>
            <a:off x="1920762" y="5473229"/>
            <a:ext cx="3902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Jeu de données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1050 lignes, 15 colonnes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 : avec coin arrondi 18">
            <a:extLst>
              <a:ext uri="{FF2B5EF4-FFF2-40B4-BE49-F238E27FC236}">
                <a16:creationId xmlns:a16="http://schemas.microsoft.com/office/drawing/2014/main" id="{BA4C6164-642F-48B2-9764-0067694526A4}"/>
              </a:ext>
            </a:extLst>
          </p:cNvPr>
          <p:cNvSpPr/>
          <p:nvPr/>
        </p:nvSpPr>
        <p:spPr>
          <a:xfrm>
            <a:off x="1742137" y="4039581"/>
            <a:ext cx="357251" cy="1085893"/>
          </a:xfrm>
          <a:prstGeom prst="round1Rect">
            <a:avLst/>
          </a:prstGeom>
          <a:solidFill>
            <a:srgbClr val="F5E3CF">
              <a:alpha val="30196"/>
            </a:srgbClr>
          </a:solidFill>
          <a:ln>
            <a:solidFill>
              <a:srgbClr val="C97F2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 : avec coin arrondi 19">
            <a:extLst>
              <a:ext uri="{FF2B5EF4-FFF2-40B4-BE49-F238E27FC236}">
                <a16:creationId xmlns:a16="http://schemas.microsoft.com/office/drawing/2014/main" id="{12D00DDC-97BC-4841-891D-34D75B715A17}"/>
              </a:ext>
            </a:extLst>
          </p:cNvPr>
          <p:cNvSpPr/>
          <p:nvPr/>
        </p:nvSpPr>
        <p:spPr>
          <a:xfrm>
            <a:off x="2179140" y="4018148"/>
            <a:ext cx="357251" cy="1107327"/>
          </a:xfrm>
          <a:prstGeom prst="round1Rect">
            <a:avLst/>
          </a:prstGeom>
          <a:solidFill>
            <a:srgbClr val="61B44B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 : avec coin arrondi 21">
            <a:extLst>
              <a:ext uri="{FF2B5EF4-FFF2-40B4-BE49-F238E27FC236}">
                <a16:creationId xmlns:a16="http://schemas.microsoft.com/office/drawing/2014/main" id="{DE338D87-CF16-464C-ABA3-CA175360CDA9}"/>
              </a:ext>
            </a:extLst>
          </p:cNvPr>
          <p:cNvSpPr/>
          <p:nvPr/>
        </p:nvSpPr>
        <p:spPr>
          <a:xfrm>
            <a:off x="3713485" y="4033810"/>
            <a:ext cx="357251" cy="1085893"/>
          </a:xfrm>
          <a:prstGeom prst="round1Rect">
            <a:avLst/>
          </a:prstGeom>
          <a:solidFill>
            <a:srgbClr val="C97F25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 : avec coin arrondi 22">
            <a:extLst>
              <a:ext uri="{FF2B5EF4-FFF2-40B4-BE49-F238E27FC236}">
                <a16:creationId xmlns:a16="http://schemas.microsoft.com/office/drawing/2014/main" id="{29D43BBD-642E-44B9-BAC7-3E0EA13FC1D3}"/>
              </a:ext>
            </a:extLst>
          </p:cNvPr>
          <p:cNvSpPr/>
          <p:nvPr/>
        </p:nvSpPr>
        <p:spPr>
          <a:xfrm>
            <a:off x="4547382" y="4039580"/>
            <a:ext cx="357251" cy="1085893"/>
          </a:xfrm>
          <a:prstGeom prst="round1Rect">
            <a:avLst/>
          </a:prstGeom>
          <a:solidFill>
            <a:srgbClr val="F5E3CF">
              <a:alpha val="30196"/>
            </a:srgbClr>
          </a:solidFill>
          <a:ln>
            <a:solidFill>
              <a:srgbClr val="C97F2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 : avec coin arrondi 23">
            <a:extLst>
              <a:ext uri="{FF2B5EF4-FFF2-40B4-BE49-F238E27FC236}">
                <a16:creationId xmlns:a16="http://schemas.microsoft.com/office/drawing/2014/main" id="{03D611CF-9208-4404-9ADB-7143CD6DE515}"/>
              </a:ext>
            </a:extLst>
          </p:cNvPr>
          <p:cNvSpPr/>
          <p:nvPr/>
        </p:nvSpPr>
        <p:spPr>
          <a:xfrm>
            <a:off x="5698769" y="4033810"/>
            <a:ext cx="711362" cy="1085893"/>
          </a:xfrm>
          <a:prstGeom prst="round1Rect">
            <a:avLst/>
          </a:prstGeom>
          <a:solidFill>
            <a:srgbClr val="F5E3CF">
              <a:alpha val="30196"/>
            </a:srgbClr>
          </a:solidFill>
          <a:ln>
            <a:solidFill>
              <a:srgbClr val="C97F2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DBC7BC4E-EDA8-4DAE-AA1C-8FAB65545FC5}"/>
              </a:ext>
            </a:extLst>
          </p:cNvPr>
          <p:cNvGrpSpPr/>
          <p:nvPr/>
        </p:nvGrpSpPr>
        <p:grpSpPr>
          <a:xfrm>
            <a:off x="7033904" y="2862101"/>
            <a:ext cx="3386267" cy="1738938"/>
            <a:chOff x="6915624" y="2991420"/>
            <a:chExt cx="3386267" cy="1738938"/>
          </a:xfrm>
        </p:grpSpPr>
        <p:sp>
          <p:nvSpPr>
            <p:cNvPr id="17" name="Rectangle : avec coin arrondi 16">
              <a:extLst>
                <a:ext uri="{FF2B5EF4-FFF2-40B4-BE49-F238E27FC236}">
                  <a16:creationId xmlns:a16="http://schemas.microsoft.com/office/drawing/2014/main" id="{0372DB12-68E6-4137-8350-CF32914AE2A9}"/>
                </a:ext>
              </a:extLst>
            </p:cNvPr>
            <p:cNvSpPr/>
            <p:nvPr/>
          </p:nvSpPr>
          <p:spPr>
            <a:xfrm>
              <a:off x="7660433" y="2991420"/>
              <a:ext cx="1912775" cy="405541"/>
            </a:xfrm>
            <a:prstGeom prst="round1Rect">
              <a:avLst/>
            </a:prstGeom>
            <a:solidFill>
              <a:srgbClr val="FBF4EC"/>
            </a:solidFill>
            <a:ln>
              <a:solidFill>
                <a:srgbClr val="C97F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2A4CA0E3-A157-4618-B630-BC64771695E0}"/>
                </a:ext>
              </a:extLst>
            </p:cNvPr>
            <p:cNvSpPr txBox="1"/>
            <p:nvPr/>
          </p:nvSpPr>
          <p:spPr>
            <a:xfrm>
              <a:off x="6915624" y="2991420"/>
              <a:ext cx="3386267" cy="17389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b="1" dirty="0">
                  <a:highlight>
                    <a:srgbClr val="FBF4EC"/>
                  </a:highlight>
                  <a:latin typeface="Arial Rounded MT Bold" panose="020F0704030504030204" pitchFamily="34" charset="0"/>
                </a:rPr>
                <a:t>Colonnes textes </a:t>
              </a:r>
              <a:r>
                <a:rPr lang="fr-FR" sz="1600" b="1" dirty="0">
                  <a:latin typeface="Arial Rounded MT Bold" panose="020F0704030504030204" pitchFamily="34" charset="0"/>
                </a:rPr>
                <a:t>:</a:t>
              </a:r>
            </a:p>
            <a:p>
              <a:pPr algn="ctr"/>
              <a:endParaRPr lang="fr-FR" sz="1050" b="1" dirty="0">
                <a:latin typeface="Arial Rounded MT Bold" panose="020F0704030504030204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fr-FR" sz="1600" b="1" dirty="0" err="1">
                  <a:highlight>
                    <a:srgbClr val="FBF4EC"/>
                  </a:highlight>
                  <a:latin typeface="Arial Rounded MT Bold" panose="020F0704030504030204" pitchFamily="34" charset="0"/>
                </a:rPr>
                <a:t>product_name</a:t>
              </a:r>
              <a:endParaRPr lang="fr-FR" sz="1600" b="1" dirty="0">
                <a:highlight>
                  <a:srgbClr val="FBF4EC"/>
                </a:highlight>
                <a:latin typeface="Arial Rounded MT Bold" panose="020F0704030504030204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fr-FR" sz="1600" b="1" dirty="0">
                  <a:highlight>
                    <a:srgbClr val="FBF4EC"/>
                  </a:highlight>
                  <a:latin typeface="Arial Rounded MT Bold" panose="020F0704030504030204" pitchFamily="34" charset="0"/>
                </a:rPr>
                <a:t>Description</a:t>
              </a:r>
            </a:p>
            <a:p>
              <a:pPr marL="285750" indent="-285750">
                <a:buFontTx/>
                <a:buChar char="-"/>
              </a:pPr>
              <a:r>
                <a:rPr lang="fr-FR" sz="1600" b="1" dirty="0">
                  <a:highlight>
                    <a:srgbClr val="FBF4EC"/>
                  </a:highlight>
                  <a:latin typeface="Arial Rounded MT Bold" panose="020F0704030504030204" pitchFamily="34" charset="0"/>
                </a:rPr>
                <a:t>Brand</a:t>
              </a:r>
            </a:p>
            <a:p>
              <a:pPr marL="285750" indent="-285750">
                <a:buFontTx/>
                <a:buChar char="-"/>
              </a:pPr>
              <a:r>
                <a:rPr lang="fr-FR" sz="1600" b="1" dirty="0" err="1">
                  <a:highlight>
                    <a:srgbClr val="FBF4EC"/>
                  </a:highlight>
                  <a:latin typeface="Arial Rounded MT Bold" panose="020F0704030504030204" pitchFamily="34" charset="0"/>
                </a:rPr>
                <a:t>Product_specifications</a:t>
              </a:r>
              <a:endParaRPr lang="fr-FR" sz="1600" b="1" dirty="0">
                <a:highlight>
                  <a:srgbClr val="FBF4EC"/>
                </a:highlight>
                <a:latin typeface="Arial Rounded MT Bold" panose="020F0704030504030204" pitchFamily="34" charset="0"/>
              </a:endParaRPr>
            </a:p>
            <a:p>
              <a:pPr marL="285750" indent="-285750" algn="ctr">
                <a:buFontTx/>
                <a:buChar char="-"/>
              </a:pPr>
              <a:endParaRPr lang="fr-FR" sz="1600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9EEC5F94-D234-4E57-B931-D0CC20235065}"/>
              </a:ext>
            </a:extLst>
          </p:cNvPr>
          <p:cNvSpPr txBox="1"/>
          <p:nvPr/>
        </p:nvSpPr>
        <p:spPr>
          <a:xfrm>
            <a:off x="7063596" y="4601039"/>
            <a:ext cx="3386267" cy="746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highlight>
                  <a:srgbClr val="F0D4B6"/>
                </a:highlight>
                <a:latin typeface="Arial Rounded MT Bold" panose="020F0704030504030204" pitchFamily="34" charset="0"/>
              </a:rPr>
              <a:t>Colonne image:</a:t>
            </a:r>
          </a:p>
          <a:p>
            <a:pPr algn="ctr"/>
            <a:endParaRPr lang="fr-FR" sz="1050" b="1" dirty="0">
              <a:latin typeface="Arial Rounded MT Bold" panose="020F07040305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600" b="1" dirty="0">
                <a:highlight>
                  <a:srgbClr val="F0D4B6"/>
                </a:highlight>
                <a:latin typeface="Arial Rounded MT Bold" panose="020F0704030504030204" pitchFamily="34" charset="0"/>
              </a:rPr>
              <a:t>image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F14A79F-72CB-448C-B5EC-E0B935703DC9}"/>
              </a:ext>
            </a:extLst>
          </p:cNvPr>
          <p:cNvSpPr txBox="1"/>
          <p:nvPr/>
        </p:nvSpPr>
        <p:spPr>
          <a:xfrm>
            <a:off x="7251230" y="5561257"/>
            <a:ext cx="3386267" cy="746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highlight>
                  <a:srgbClr val="CFE8C9"/>
                </a:highlight>
                <a:latin typeface="Arial Rounded MT Bold" panose="020F0704030504030204" pitchFamily="34" charset="0"/>
              </a:rPr>
              <a:t>Colonne « cible »:</a:t>
            </a:r>
          </a:p>
          <a:p>
            <a:pPr algn="ctr"/>
            <a:endParaRPr lang="fr-FR" sz="1050" b="1" dirty="0">
              <a:highlight>
                <a:srgbClr val="CFE8C9"/>
              </a:highlight>
              <a:latin typeface="Arial Rounded MT Bold" panose="020F07040305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600" b="1" dirty="0" err="1">
                <a:highlight>
                  <a:srgbClr val="CFE8C9"/>
                </a:highlight>
                <a:latin typeface="Arial Rounded MT Bold" panose="020F0704030504030204" pitchFamily="34" charset="0"/>
              </a:rPr>
              <a:t>Product_category_tree</a:t>
            </a:r>
            <a:endParaRPr lang="fr-FR" sz="1600" b="1" dirty="0">
              <a:highlight>
                <a:srgbClr val="CFE8C9"/>
              </a:highligh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059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2AC157-213F-4C92-A981-800E23C5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68255C6-0AA1-46AD-8B40-555C7B2C7708}"/>
              </a:ext>
            </a:extLst>
          </p:cNvPr>
          <p:cNvGrpSpPr/>
          <p:nvPr/>
        </p:nvGrpSpPr>
        <p:grpSpPr>
          <a:xfrm>
            <a:off x="3176218" y="2016014"/>
            <a:ext cx="5504004" cy="2421762"/>
            <a:chOff x="150175" y="167316"/>
            <a:chExt cx="2756270" cy="550524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561067F0-51D6-4A8F-B00A-E089CF8727D9}"/>
                </a:ext>
              </a:extLst>
            </p:cNvPr>
            <p:cNvSpPr/>
            <p:nvPr/>
          </p:nvSpPr>
          <p:spPr>
            <a:xfrm>
              <a:off x="150175" y="167316"/>
              <a:ext cx="2756270" cy="55052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F482940-C307-4580-95D2-758129FCF6A6}"/>
                </a:ext>
              </a:extLst>
            </p:cNvPr>
            <p:cNvSpPr txBox="1"/>
            <p:nvPr/>
          </p:nvSpPr>
          <p:spPr>
            <a:xfrm>
              <a:off x="192211" y="287824"/>
              <a:ext cx="2578559" cy="272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1891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51F97F0-8671-4BF2-8109-DDD5D9F5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621A21-10C6-4623-ACA3-A372A7FF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65" y="228309"/>
            <a:ext cx="8383623" cy="6629691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5E615F1-BC60-40EB-A3C6-CAB0BCCFEDBB}"/>
              </a:ext>
            </a:extLst>
          </p:cNvPr>
          <p:cNvSpPr/>
          <p:nvPr/>
        </p:nvSpPr>
        <p:spPr>
          <a:xfrm>
            <a:off x="140838" y="167315"/>
            <a:ext cx="2281345" cy="5835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DDD1438-B272-4010-910D-C09ED7CFD05A}"/>
              </a:ext>
            </a:extLst>
          </p:cNvPr>
          <p:cNvSpPr txBox="1"/>
          <p:nvPr/>
        </p:nvSpPr>
        <p:spPr>
          <a:xfrm>
            <a:off x="237920" y="156105"/>
            <a:ext cx="2281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Résultats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019CB8-DCDE-41A5-AA31-1A9E1FA3621D}"/>
              </a:ext>
            </a:extLst>
          </p:cNvPr>
          <p:cNvSpPr/>
          <p:nvPr/>
        </p:nvSpPr>
        <p:spPr>
          <a:xfrm>
            <a:off x="331230" y="2170689"/>
            <a:ext cx="503853" cy="50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3F726D-190F-439C-AE95-204C5C9582DE}"/>
              </a:ext>
            </a:extLst>
          </p:cNvPr>
          <p:cNvSpPr/>
          <p:nvPr/>
        </p:nvSpPr>
        <p:spPr>
          <a:xfrm>
            <a:off x="331230" y="3043440"/>
            <a:ext cx="503853" cy="504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4AC1F7-18D5-4827-91C3-178EDEB65F2F}"/>
              </a:ext>
            </a:extLst>
          </p:cNvPr>
          <p:cNvSpPr/>
          <p:nvPr/>
        </p:nvSpPr>
        <p:spPr>
          <a:xfrm>
            <a:off x="331230" y="3916191"/>
            <a:ext cx="503853" cy="504000"/>
          </a:xfrm>
          <a:prstGeom prst="rect">
            <a:avLst/>
          </a:prstGeom>
          <a:solidFill>
            <a:srgbClr val="8A2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58040C0-7AF2-4F01-835C-F66A587EB658}"/>
              </a:ext>
            </a:extLst>
          </p:cNvPr>
          <p:cNvSpPr txBox="1"/>
          <p:nvPr/>
        </p:nvSpPr>
        <p:spPr>
          <a:xfrm>
            <a:off x="835083" y="2238023"/>
            <a:ext cx="1034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FF0000"/>
                </a:solidFill>
                <a:latin typeface="Arial" panose="020B0604020202020204" pitchFamily="34" charset="0"/>
                <a:ea typeface="Yu Gothic UI Light" panose="020B0300000000000000" pitchFamily="34" charset="-128"/>
                <a:cs typeface="Arial" panose="020B0604020202020204" pitchFamily="34" charset="0"/>
              </a:rPr>
              <a:t>Texte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A7A9A6E-D915-4EA6-AAF2-692F05AEACC7}"/>
              </a:ext>
            </a:extLst>
          </p:cNvPr>
          <p:cNvSpPr txBox="1"/>
          <p:nvPr/>
        </p:nvSpPr>
        <p:spPr>
          <a:xfrm>
            <a:off x="835082" y="3110774"/>
            <a:ext cx="1034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00FF"/>
                </a:solidFill>
                <a:latin typeface="Arial" panose="020B0604020202020204" pitchFamily="34" charset="0"/>
                <a:ea typeface="Yu Gothic UI Light" panose="020B0300000000000000" pitchFamily="34" charset="-128"/>
                <a:cs typeface="Arial" panose="020B0604020202020204" pitchFamily="34" charset="0"/>
              </a:rPr>
              <a:t>Image</a:t>
            </a:r>
            <a:endParaRPr lang="fr-FR" dirty="0">
              <a:solidFill>
                <a:srgbClr val="0000FF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FF17A8A-2845-4A7A-B3FC-7F7A3E1756BC}"/>
              </a:ext>
            </a:extLst>
          </p:cNvPr>
          <p:cNvSpPr txBox="1"/>
          <p:nvPr/>
        </p:nvSpPr>
        <p:spPr>
          <a:xfrm>
            <a:off x="828998" y="3977198"/>
            <a:ext cx="1686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8A2BE2"/>
                </a:solidFill>
                <a:latin typeface="Arial" panose="020B0604020202020204" pitchFamily="34" charset="0"/>
                <a:ea typeface="Yu Gothic UI Light" panose="020B0300000000000000" pitchFamily="34" charset="-128"/>
                <a:cs typeface="Arial" panose="020B0604020202020204" pitchFamily="34" charset="0"/>
              </a:rPr>
              <a:t>Texte + Image</a:t>
            </a:r>
            <a:endParaRPr lang="fr-FR" dirty="0">
              <a:solidFill>
                <a:srgbClr val="8A2BE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01917B-A33D-4A2A-B370-378C23438421}"/>
              </a:ext>
            </a:extLst>
          </p:cNvPr>
          <p:cNvSpPr/>
          <p:nvPr/>
        </p:nvSpPr>
        <p:spPr>
          <a:xfrm>
            <a:off x="6568751" y="317241"/>
            <a:ext cx="606490" cy="5309118"/>
          </a:xfrm>
          <a:prstGeom prst="rect">
            <a:avLst/>
          </a:prstGeom>
          <a:solidFill>
            <a:srgbClr val="E68477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363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E5EF33-771F-4648-904B-5A1826BE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42</a:t>
            </a:fld>
            <a:endParaRPr lang="en-US" dirty="0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9B8853B1-EB54-4349-8AAE-D2544A36C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442463"/>
              </p:ext>
            </p:extLst>
          </p:nvPr>
        </p:nvGraphicFramePr>
        <p:xfrm>
          <a:off x="335901" y="1302500"/>
          <a:ext cx="1037564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3910">
                  <a:extLst>
                    <a:ext uri="{9D8B030D-6E8A-4147-A177-3AD203B41FA5}">
                      <a16:colId xmlns:a16="http://schemas.microsoft.com/office/drawing/2014/main" val="2109658998"/>
                    </a:ext>
                  </a:extLst>
                </a:gridCol>
                <a:gridCol w="2593910">
                  <a:extLst>
                    <a:ext uri="{9D8B030D-6E8A-4147-A177-3AD203B41FA5}">
                      <a16:colId xmlns:a16="http://schemas.microsoft.com/office/drawing/2014/main" val="3471546549"/>
                    </a:ext>
                  </a:extLst>
                </a:gridCol>
                <a:gridCol w="2593910">
                  <a:extLst>
                    <a:ext uri="{9D8B030D-6E8A-4147-A177-3AD203B41FA5}">
                      <a16:colId xmlns:a16="http://schemas.microsoft.com/office/drawing/2014/main" val="3404881780"/>
                    </a:ext>
                  </a:extLst>
                </a:gridCol>
                <a:gridCol w="2593910">
                  <a:extLst>
                    <a:ext uri="{9D8B030D-6E8A-4147-A177-3AD203B41FA5}">
                      <a16:colId xmlns:a16="http://schemas.microsoft.com/office/drawing/2014/main" val="96875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anose="020F0704030504030204" pitchFamily="34" charset="0"/>
                        </a:rPr>
                        <a:t>Apprentissage </a:t>
                      </a:r>
                    </a:p>
                    <a:p>
                      <a:pPr algn="ctr"/>
                      <a:r>
                        <a:rPr lang="fr-F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Rounded MT Bold" panose="020F0704030504030204" pitchFamily="34" charset="0"/>
                        </a:rPr>
                        <a:t>non supervisé :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rial Rounded MT Bold" panose="020F0704030504030204" pitchFamily="34" charset="0"/>
                        </a:rPr>
                        <a:t>Données textuelles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rial Rounded MT Bold" panose="020F0704030504030204" pitchFamily="34" charset="0"/>
                        </a:rPr>
                        <a:t>Données visuelles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rial Rounded MT Bold" panose="020F0704030504030204" pitchFamily="34" charset="0"/>
                        </a:rPr>
                        <a:t>Données </a:t>
                      </a:r>
                    </a:p>
                    <a:p>
                      <a:pPr algn="ctr"/>
                      <a:r>
                        <a:rPr lang="fr-FR" dirty="0">
                          <a:latin typeface="Arial Rounded MT Bold" panose="020F0704030504030204" pitchFamily="34" charset="0"/>
                        </a:rPr>
                        <a:t>textuelles + visuelles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170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Meilleur modèle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USE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Xception</a:t>
                      </a:r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USE + </a:t>
                      </a:r>
                      <a:r>
                        <a:rPr lang="fr-FR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Xception</a:t>
                      </a:r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47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Best ARI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0,73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0,51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0,66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130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Best </a:t>
                      </a:r>
                      <a:r>
                        <a:rPr lang="fr-FR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Accuracy</a:t>
                      </a:r>
                      <a:endParaRPr lang="fr-F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87%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74%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83%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006987"/>
                  </a:ext>
                </a:extLst>
              </a:tr>
            </a:tbl>
          </a:graphicData>
        </a:graphic>
      </p:graphicFrame>
      <p:grpSp>
        <p:nvGrpSpPr>
          <p:cNvPr id="7" name="Groupe 6">
            <a:extLst>
              <a:ext uri="{FF2B5EF4-FFF2-40B4-BE49-F238E27FC236}">
                <a16:creationId xmlns:a16="http://schemas.microsoft.com/office/drawing/2014/main" id="{0F2E2A02-F895-457B-A0AD-47495C77F2B0}"/>
              </a:ext>
            </a:extLst>
          </p:cNvPr>
          <p:cNvGrpSpPr/>
          <p:nvPr/>
        </p:nvGrpSpPr>
        <p:grpSpPr>
          <a:xfrm>
            <a:off x="140838" y="156105"/>
            <a:ext cx="7752865" cy="594743"/>
            <a:chOff x="3422708" y="114625"/>
            <a:chExt cx="984658" cy="594743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B2DCCBA-C95D-41B7-9F8A-36DCF8756040}"/>
                </a:ext>
              </a:extLst>
            </p:cNvPr>
            <p:cNvSpPr/>
            <p:nvPr/>
          </p:nvSpPr>
          <p:spPr>
            <a:xfrm>
              <a:off x="3422708" y="125835"/>
              <a:ext cx="957402" cy="58353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668F0DF-7D9A-4C0E-9DD4-A91EA9E4E733}"/>
                </a:ext>
              </a:extLst>
            </p:cNvPr>
            <p:cNvSpPr txBox="1"/>
            <p:nvPr/>
          </p:nvSpPr>
          <p:spPr>
            <a:xfrm>
              <a:off x="3435038" y="114625"/>
              <a:ext cx="9723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Conclusion de l’étude de faisabilité :</a:t>
              </a: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468A1C11-44CE-4965-B4FD-D20C9B7C1652}"/>
              </a:ext>
            </a:extLst>
          </p:cNvPr>
          <p:cNvSpPr txBox="1"/>
          <p:nvPr/>
        </p:nvSpPr>
        <p:spPr>
          <a:xfrm>
            <a:off x="514230" y="3378646"/>
            <a:ext cx="100189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Arial" panose="020B0604020202020204" pitchFamily="34" charset="0"/>
                <a:ea typeface="Yu Gothic UI Light" panose="020B0300000000000000" pitchFamily="34" charset="-128"/>
                <a:cs typeface="Arial" panose="020B0604020202020204" pitchFamily="34" charset="0"/>
              </a:rPr>
              <a:t>Clusters réalisés </a:t>
            </a:r>
            <a:r>
              <a:rPr lang="fr-FR" sz="2000" dirty="0">
                <a:latin typeface="Arial" panose="020B0604020202020204" pitchFamily="34" charset="0"/>
                <a:ea typeface="Yu Gothic Medium" panose="020B0500000000000000" pitchFamily="34" charset="-128"/>
                <a:cs typeface="Arial" panose="020B0604020202020204" pitchFamily="34" charset="0"/>
              </a:rPr>
              <a:t>bien </a:t>
            </a:r>
            <a:r>
              <a:rPr lang="fr-FR" sz="2000" b="1" dirty="0">
                <a:latin typeface="Arial" panose="020B0604020202020204" pitchFamily="34" charset="0"/>
                <a:ea typeface="Yu Gothic Medium" panose="020B0500000000000000" pitchFamily="34" charset="-128"/>
                <a:cs typeface="Arial" panose="020B0604020202020204" pitchFamily="34" charset="0"/>
              </a:rPr>
              <a:t>distincts </a:t>
            </a:r>
            <a:r>
              <a:rPr lang="fr-FR" sz="2000" b="1" dirty="0">
                <a:latin typeface="Arial" panose="020B0604020202020204" pitchFamily="34" charset="0"/>
                <a:ea typeface="Yu Gothic UI Light" panose="020B0300000000000000" pitchFamily="34" charset="-128"/>
                <a:cs typeface="Arial" panose="020B0604020202020204" pitchFamily="34" charset="0"/>
              </a:rPr>
              <a:t>et caractérisés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latin typeface="Arial" panose="020B0604020202020204" pitchFamily="34" charset="0"/>
                <a:ea typeface="Yu Gothic UI Light" panose="020B0300000000000000" pitchFamily="34" charset="-128"/>
                <a:cs typeface="Arial" panose="020B0604020202020204" pitchFamily="34" charset="0"/>
              </a:rPr>
              <a:t>Bonne </a:t>
            </a:r>
            <a:r>
              <a:rPr lang="fr-FR" sz="2000" b="1" dirty="0">
                <a:latin typeface="Arial" panose="020B0604020202020204" pitchFamily="34" charset="0"/>
                <a:ea typeface="Yu Gothic Medium" panose="020B0500000000000000" pitchFamily="34" charset="-128"/>
                <a:cs typeface="Arial" panose="020B0604020202020204" pitchFamily="34" charset="0"/>
              </a:rPr>
              <a:t>correspondance </a:t>
            </a:r>
            <a:r>
              <a:rPr lang="fr-FR" sz="2000" dirty="0">
                <a:latin typeface="Arial" panose="020B0604020202020204" pitchFamily="34" charset="0"/>
                <a:ea typeface="Yu Gothic Medium" panose="020B0500000000000000" pitchFamily="34" charset="-128"/>
                <a:cs typeface="Arial" panose="020B0604020202020204" pitchFamily="34" charset="0"/>
              </a:rPr>
              <a:t>des regroupements aux catégories </a:t>
            </a:r>
            <a:r>
              <a:rPr lang="fr-FR" sz="2000" dirty="0">
                <a:latin typeface="Arial" panose="020B0604020202020204" pitchFamily="34" charset="0"/>
                <a:ea typeface="Yu Gothic UI Light" panose="020B0300000000000000" pitchFamily="34" charset="-128"/>
                <a:cs typeface="Arial" panose="020B0604020202020204" pitchFamily="34" charset="0"/>
              </a:rPr>
              <a:t>« vraies », </a:t>
            </a:r>
          </a:p>
          <a:p>
            <a:pPr lvl="1"/>
            <a:r>
              <a:rPr lang="fr-FR" sz="2000" dirty="0">
                <a:latin typeface="Arial" panose="020B0604020202020204" pitchFamily="34" charset="0"/>
                <a:ea typeface="Yu Gothic UI Light" panose="020B0300000000000000" pitchFamily="34" charset="-128"/>
                <a:cs typeface="Arial" panose="020B0604020202020204" pitchFamily="34" charset="0"/>
              </a:rPr>
              <a:t>    en particulier </a:t>
            </a:r>
            <a:r>
              <a:rPr lang="fr-FR" sz="2000" i="1" dirty="0">
                <a:latin typeface="Arial" panose="020B0604020202020204" pitchFamily="34" charset="0"/>
                <a:ea typeface="Yu Gothic UI Light" panose="020B0300000000000000" pitchFamily="34" charset="-128"/>
                <a:cs typeface="Arial" panose="020B0604020202020204" pitchFamily="34" charset="0"/>
              </a:rPr>
              <a:t>pour les données textuelles</a:t>
            </a:r>
            <a:r>
              <a:rPr lang="fr-FR" sz="2000" dirty="0">
                <a:latin typeface="Arial" panose="020B0604020202020204" pitchFamily="34" charset="0"/>
                <a:ea typeface="Yu Gothic UI Light" panose="020B0300000000000000" pitchFamily="34" charset="-128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A8E3F1E-A1FA-42A3-A3CB-F4147CFBAA91}"/>
              </a:ext>
            </a:extLst>
          </p:cNvPr>
          <p:cNvGrpSpPr/>
          <p:nvPr/>
        </p:nvGrpSpPr>
        <p:grpSpPr>
          <a:xfrm>
            <a:off x="3135086" y="4955929"/>
            <a:ext cx="4777273" cy="1015663"/>
            <a:chOff x="2817845" y="4209480"/>
            <a:chExt cx="4777273" cy="1015663"/>
          </a:xfrm>
        </p:grpSpPr>
        <p:sp>
          <p:nvSpPr>
            <p:cNvPr id="15" name="Rectangle : carré corné 14">
              <a:extLst>
                <a:ext uri="{FF2B5EF4-FFF2-40B4-BE49-F238E27FC236}">
                  <a16:creationId xmlns:a16="http://schemas.microsoft.com/office/drawing/2014/main" id="{A2B907A6-DC17-41A3-B6FF-1B1BAC6A2650}"/>
                </a:ext>
              </a:extLst>
            </p:cNvPr>
            <p:cNvSpPr/>
            <p:nvPr/>
          </p:nvSpPr>
          <p:spPr>
            <a:xfrm>
              <a:off x="2817845" y="4209480"/>
              <a:ext cx="4777273" cy="1015663"/>
            </a:xfrm>
            <a:prstGeom prst="foldedCorner">
              <a:avLst/>
            </a:prstGeom>
            <a:solidFill>
              <a:srgbClr val="FAEDE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Graphique 11" descr="Mille">
              <a:extLst>
                <a:ext uri="{FF2B5EF4-FFF2-40B4-BE49-F238E27FC236}">
                  <a16:creationId xmlns:a16="http://schemas.microsoft.com/office/drawing/2014/main" id="{0670E95F-0996-4A8E-A077-2D4EC4B1F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2924" y="4374081"/>
              <a:ext cx="734007" cy="734007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5E30C64-D451-4B34-9EAD-5D130C421061}"/>
                </a:ext>
              </a:extLst>
            </p:cNvPr>
            <p:cNvSpPr txBox="1"/>
            <p:nvPr/>
          </p:nvSpPr>
          <p:spPr>
            <a:xfrm>
              <a:off x="3785896" y="4556418"/>
              <a:ext cx="35013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dirty="0">
                  <a:latin typeface="Arial" panose="020B0604020202020204" pitchFamily="34" charset="0"/>
                  <a:ea typeface="Yu Gothic Medium" panose="020B0500000000000000" pitchFamily="34" charset="-128"/>
                  <a:cs typeface="Arial" panose="020B0604020202020204" pitchFamily="34" charset="0"/>
                </a:rPr>
                <a:t>Étude de faisabilité </a:t>
              </a:r>
              <a:r>
                <a:rPr lang="fr-F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Yu Gothic Medium" panose="020B0500000000000000" pitchFamily="34" charset="-128"/>
                  <a:cs typeface="Arial" panose="020B0604020202020204" pitchFamily="34" charset="0"/>
                </a:rPr>
                <a:t>validée</a:t>
              </a:r>
              <a:endPara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9" name="Graphique 18" descr="Cible">
            <a:extLst>
              <a:ext uri="{FF2B5EF4-FFF2-40B4-BE49-F238E27FC236}">
                <a16:creationId xmlns:a16="http://schemas.microsoft.com/office/drawing/2014/main" id="{3273BC15-6620-4037-98B1-6596FB395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8568" y="242782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09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2AC157-213F-4C92-A981-800E23C5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43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68255C6-0AA1-46AD-8B40-555C7B2C7708}"/>
              </a:ext>
            </a:extLst>
          </p:cNvPr>
          <p:cNvGrpSpPr/>
          <p:nvPr/>
        </p:nvGrpSpPr>
        <p:grpSpPr>
          <a:xfrm>
            <a:off x="1875453" y="2016014"/>
            <a:ext cx="7977674" cy="2421762"/>
            <a:chOff x="-501216" y="167316"/>
            <a:chExt cx="3995023" cy="550524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561067F0-51D6-4A8F-B00A-E089CF8727D9}"/>
                </a:ext>
              </a:extLst>
            </p:cNvPr>
            <p:cNvSpPr/>
            <p:nvPr/>
          </p:nvSpPr>
          <p:spPr>
            <a:xfrm>
              <a:off x="-501216" y="167316"/>
              <a:ext cx="3934280" cy="55052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F482940-C307-4580-95D2-758129FCF6A6}"/>
                </a:ext>
              </a:extLst>
            </p:cNvPr>
            <p:cNvSpPr txBox="1"/>
            <p:nvPr/>
          </p:nvSpPr>
          <p:spPr>
            <a:xfrm>
              <a:off x="-328332" y="287824"/>
              <a:ext cx="3822139" cy="272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Prolongements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032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5F6735-E28C-4EFA-9937-05C6D0AB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44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2A59C5E-6B5F-459F-91A1-E9969295D8AD}"/>
              </a:ext>
            </a:extLst>
          </p:cNvPr>
          <p:cNvGrpSpPr/>
          <p:nvPr/>
        </p:nvGrpSpPr>
        <p:grpSpPr>
          <a:xfrm>
            <a:off x="161923" y="58837"/>
            <a:ext cx="6036027" cy="622736"/>
            <a:chOff x="3422708" y="86632"/>
            <a:chExt cx="924627" cy="622736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B8EE694-A55D-42D8-BFBF-A7BBCF5040F8}"/>
                </a:ext>
              </a:extLst>
            </p:cNvPr>
            <p:cNvSpPr/>
            <p:nvPr/>
          </p:nvSpPr>
          <p:spPr>
            <a:xfrm>
              <a:off x="3422708" y="125835"/>
              <a:ext cx="924627" cy="58353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50C3BF7-2D40-4787-9C7D-E316FB0E8709}"/>
                </a:ext>
              </a:extLst>
            </p:cNvPr>
            <p:cNvSpPr txBox="1"/>
            <p:nvPr/>
          </p:nvSpPr>
          <p:spPr>
            <a:xfrm>
              <a:off x="3435038" y="86632"/>
              <a:ext cx="899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Prolongements à envisager :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11E771A7-E3B2-4619-90BA-D7C9361245E7}"/>
              </a:ext>
            </a:extLst>
          </p:cNvPr>
          <p:cNvSpPr txBox="1"/>
          <p:nvPr/>
        </p:nvSpPr>
        <p:spPr>
          <a:xfrm>
            <a:off x="961937" y="946307"/>
            <a:ext cx="7295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Augmenter la taille du jeu de données 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7196C59-5B5C-446C-ACE9-6FB66009986C}"/>
              </a:ext>
            </a:extLst>
          </p:cNvPr>
          <p:cNvSpPr txBox="1"/>
          <p:nvPr/>
        </p:nvSpPr>
        <p:spPr>
          <a:xfrm>
            <a:off x="1622803" y="1420244"/>
            <a:ext cx="788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En particulier pour les images : 150 images/catégorie seulement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24A94D4-843F-47CF-B691-775E962230B4}"/>
              </a:ext>
            </a:extLst>
          </p:cNvPr>
          <p:cNvSpPr txBox="1"/>
          <p:nvPr/>
        </p:nvSpPr>
        <p:spPr>
          <a:xfrm>
            <a:off x="961936" y="4115229"/>
            <a:ext cx="7295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Apprentissage supervisé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8E9182A-4B42-4D1B-8C29-F0DA08868CA3}"/>
              </a:ext>
            </a:extLst>
          </p:cNvPr>
          <p:cNvSpPr txBox="1"/>
          <p:nvPr/>
        </p:nvSpPr>
        <p:spPr>
          <a:xfrm>
            <a:off x="1622803" y="4660113"/>
            <a:ext cx="5535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Essai avec un jeu de données étiqueté et fiable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B25A1BF-F6F3-4A5F-8D19-AB6F102BCCE0}"/>
              </a:ext>
            </a:extLst>
          </p:cNvPr>
          <p:cNvSpPr txBox="1"/>
          <p:nvPr/>
        </p:nvSpPr>
        <p:spPr>
          <a:xfrm>
            <a:off x="961936" y="2730079"/>
            <a:ext cx="9208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Réflexion à apporter aux catégories proposées :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C786D43-574F-4B1C-84BE-B167E610263D}"/>
              </a:ext>
            </a:extLst>
          </p:cNvPr>
          <p:cNvSpPr txBox="1"/>
          <p:nvPr/>
        </p:nvSpPr>
        <p:spPr>
          <a:xfrm>
            <a:off x="1610928" y="3267673"/>
            <a:ext cx="94542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En particulier au premier niveau : certaines catégories se chevauchent.</a:t>
            </a:r>
          </a:p>
          <a:p>
            <a:endParaRPr lang="fr-FR" sz="7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Diminuer de 7 à 6 les catégories en réunissant Home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furnishing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 et Home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decor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?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EEED42-0F31-468A-AC9B-C01908A6D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603" y="5091276"/>
            <a:ext cx="1302668" cy="1349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AEE3045B-9CDE-48BD-A77F-9E6205FCC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762" y="5863706"/>
            <a:ext cx="4993278" cy="6232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…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Ideal For Baby Boys and Baby Girls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Outer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Material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PLOYESTER Size Single Dimensions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700 g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Length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3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inch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/ 10 cm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Width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11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inch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/ 30 cm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Depth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30 cm In the Box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Number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of Contents in Sales Package 1'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Graphique 17" descr="Œil">
            <a:extLst>
              <a:ext uri="{FF2B5EF4-FFF2-40B4-BE49-F238E27FC236}">
                <a16:creationId xmlns:a16="http://schemas.microsoft.com/office/drawing/2014/main" id="{BBDC67A1-6024-4762-8D7A-4DB2ABD03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7596" y="2503711"/>
            <a:ext cx="914400" cy="914400"/>
          </a:xfrm>
          <a:prstGeom prst="rect">
            <a:avLst/>
          </a:prstGeom>
        </p:spPr>
      </p:pic>
      <p:pic>
        <p:nvPicPr>
          <p:cNvPr id="20" name="Graphique 19" descr="Avertissement">
            <a:extLst>
              <a:ext uri="{FF2B5EF4-FFF2-40B4-BE49-F238E27FC236}">
                <a16:creationId xmlns:a16="http://schemas.microsoft.com/office/drawing/2014/main" id="{F037FC1A-8B84-438C-9090-1C89A836F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1752" y="4496206"/>
            <a:ext cx="595070" cy="59507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55637405-6469-40FE-8D00-823DFAA26139}"/>
              </a:ext>
            </a:extLst>
          </p:cNvPr>
          <p:cNvSpPr txBox="1"/>
          <p:nvPr/>
        </p:nvSpPr>
        <p:spPr>
          <a:xfrm>
            <a:off x="7736822" y="4660113"/>
            <a:ext cx="2433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Produits ambigus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E2991B0-6DB9-491E-8F3E-6162A4C8903A}"/>
              </a:ext>
            </a:extLst>
          </p:cNvPr>
          <p:cNvSpPr txBox="1"/>
          <p:nvPr/>
        </p:nvSpPr>
        <p:spPr>
          <a:xfrm>
            <a:off x="4038761" y="5504093"/>
            <a:ext cx="5257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Exemple : produit de la catégorie « baby care »</a:t>
            </a:r>
            <a:endParaRPr lang="fr-FR" sz="1600" i="1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715B70E-B863-46B7-BB56-9F539ABB21A4}"/>
              </a:ext>
            </a:extLst>
          </p:cNvPr>
          <p:cNvSpPr txBox="1"/>
          <p:nvPr/>
        </p:nvSpPr>
        <p:spPr>
          <a:xfrm>
            <a:off x="971267" y="1826842"/>
            <a:ext cx="6265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Choisir des mots-clés (tags) :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0BC2B14-26C9-409C-B342-33FD81B622EF}"/>
              </a:ext>
            </a:extLst>
          </p:cNvPr>
          <p:cNvSpPr txBox="1"/>
          <p:nvPr/>
        </p:nvSpPr>
        <p:spPr>
          <a:xfrm>
            <a:off x="1610928" y="2319045"/>
            <a:ext cx="788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Pour faciliter le clustering en limitant le vocabulaire du sac de mots.</a:t>
            </a:r>
            <a:endParaRPr lang="fr-FR" dirty="0"/>
          </a:p>
        </p:txBody>
      </p:sp>
      <p:pic>
        <p:nvPicPr>
          <p:cNvPr id="31" name="Graphique 30" descr="Tête avec engrenages">
            <a:extLst>
              <a:ext uri="{FF2B5EF4-FFF2-40B4-BE49-F238E27FC236}">
                <a16:creationId xmlns:a16="http://schemas.microsoft.com/office/drawing/2014/main" id="{D227A45D-BD2F-4FCC-983E-1B923FFBB3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6293" y="798957"/>
            <a:ext cx="538066" cy="538066"/>
          </a:xfrm>
          <a:prstGeom prst="rect">
            <a:avLst/>
          </a:prstGeom>
        </p:spPr>
      </p:pic>
      <p:pic>
        <p:nvPicPr>
          <p:cNvPr id="32" name="Graphique 31" descr="Tête avec engrenages">
            <a:extLst>
              <a:ext uri="{FF2B5EF4-FFF2-40B4-BE49-F238E27FC236}">
                <a16:creationId xmlns:a16="http://schemas.microsoft.com/office/drawing/2014/main" id="{78F81561-22D3-47D1-8950-72399E65A3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954" y="1692125"/>
            <a:ext cx="538066" cy="538066"/>
          </a:xfrm>
          <a:prstGeom prst="rect">
            <a:avLst/>
          </a:prstGeom>
        </p:spPr>
      </p:pic>
      <p:pic>
        <p:nvPicPr>
          <p:cNvPr id="33" name="Graphique 32" descr="Tête avec engrenages">
            <a:extLst>
              <a:ext uri="{FF2B5EF4-FFF2-40B4-BE49-F238E27FC236}">
                <a16:creationId xmlns:a16="http://schemas.microsoft.com/office/drawing/2014/main" id="{B1BA6BCF-AD9C-4234-9E26-513A1A2BDA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6293" y="2573050"/>
            <a:ext cx="538066" cy="538066"/>
          </a:xfrm>
          <a:prstGeom prst="rect">
            <a:avLst/>
          </a:prstGeom>
        </p:spPr>
      </p:pic>
      <p:pic>
        <p:nvPicPr>
          <p:cNvPr id="34" name="Graphique 33" descr="Tête avec engrenages">
            <a:extLst>
              <a:ext uri="{FF2B5EF4-FFF2-40B4-BE49-F238E27FC236}">
                <a16:creationId xmlns:a16="http://schemas.microsoft.com/office/drawing/2014/main" id="{361604E2-13C4-458E-AD34-704749C41A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7178" y="3976899"/>
            <a:ext cx="538066" cy="53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764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2AC157-213F-4C92-A981-800E23C5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68255C6-0AA1-46AD-8B40-555C7B2C7708}"/>
              </a:ext>
            </a:extLst>
          </p:cNvPr>
          <p:cNvGrpSpPr/>
          <p:nvPr/>
        </p:nvGrpSpPr>
        <p:grpSpPr>
          <a:xfrm>
            <a:off x="3176218" y="2016014"/>
            <a:ext cx="5839564" cy="2421762"/>
            <a:chOff x="150175" y="167316"/>
            <a:chExt cx="2924310" cy="550524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561067F0-51D6-4A8F-B00A-E089CF8727D9}"/>
                </a:ext>
              </a:extLst>
            </p:cNvPr>
            <p:cNvSpPr/>
            <p:nvPr/>
          </p:nvSpPr>
          <p:spPr>
            <a:xfrm>
              <a:off x="150175" y="167316"/>
              <a:ext cx="2756270" cy="55052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F482940-C307-4580-95D2-758129FCF6A6}"/>
                </a:ext>
              </a:extLst>
            </p:cNvPr>
            <p:cNvSpPr txBox="1"/>
            <p:nvPr/>
          </p:nvSpPr>
          <p:spPr>
            <a:xfrm>
              <a:off x="495926" y="275098"/>
              <a:ext cx="2578559" cy="272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Annexes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6309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D4E6512-274D-452F-B205-BA89D4632F9D}"/>
              </a:ext>
            </a:extLst>
          </p:cNvPr>
          <p:cNvSpPr/>
          <p:nvPr/>
        </p:nvSpPr>
        <p:spPr>
          <a:xfrm>
            <a:off x="902116" y="4807252"/>
            <a:ext cx="7014280" cy="1732739"/>
          </a:xfrm>
          <a:prstGeom prst="rect">
            <a:avLst/>
          </a:prstGeom>
          <a:solidFill>
            <a:srgbClr val="E68477">
              <a:alpha val="1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DE4D3A8-BCE1-4395-8946-8ACF552F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46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B2A7163-6F82-454A-A385-E73ED829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43" y="522342"/>
            <a:ext cx="3509787" cy="177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E3D6756-6239-4B4F-98EF-ADE99D77335B}"/>
              </a:ext>
            </a:extLst>
          </p:cNvPr>
          <p:cNvSpPr txBox="1"/>
          <p:nvPr/>
        </p:nvSpPr>
        <p:spPr>
          <a:xfrm>
            <a:off x="1704352" y="140829"/>
            <a:ext cx="2520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Home </a:t>
            </a:r>
            <a:r>
              <a:rPr lang="fr-FR" b="1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Furnishing</a:t>
            </a:r>
            <a:endParaRPr lang="fr-FR" b="1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802AB1A-9C5B-40B9-AF20-B3CD10C0A66E}"/>
              </a:ext>
            </a:extLst>
          </p:cNvPr>
          <p:cNvSpPr txBox="1"/>
          <p:nvPr/>
        </p:nvSpPr>
        <p:spPr>
          <a:xfrm>
            <a:off x="5419780" y="140829"/>
            <a:ext cx="1577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Baby Care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F11FE3-904D-4BD0-829B-6CC88D300C0F}"/>
              </a:ext>
            </a:extLst>
          </p:cNvPr>
          <p:cNvSpPr txBox="1"/>
          <p:nvPr/>
        </p:nvSpPr>
        <p:spPr>
          <a:xfrm>
            <a:off x="9277517" y="121178"/>
            <a:ext cx="1293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Watches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D5E83D4-3D67-4534-8210-FCE42BD2D7C9}"/>
              </a:ext>
            </a:extLst>
          </p:cNvPr>
          <p:cNvSpPr txBox="1"/>
          <p:nvPr/>
        </p:nvSpPr>
        <p:spPr>
          <a:xfrm>
            <a:off x="902116" y="2301144"/>
            <a:ext cx="3590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Home </a:t>
            </a:r>
            <a:r>
              <a:rPr lang="fr-FR" b="1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Decor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 &amp; Festive </a:t>
            </a:r>
            <a:r>
              <a:rPr lang="fr-FR" b="1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Needs</a:t>
            </a:r>
            <a:endParaRPr lang="fr-FR" b="1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72EE724-793B-420F-879B-3524BA5F6028}"/>
              </a:ext>
            </a:extLst>
          </p:cNvPr>
          <p:cNvSpPr txBox="1"/>
          <p:nvPr/>
        </p:nvSpPr>
        <p:spPr>
          <a:xfrm>
            <a:off x="5190679" y="2301144"/>
            <a:ext cx="2520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Kitchen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 &amp; </a:t>
            </a:r>
            <a:r>
              <a:rPr lang="fr-FR" b="1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Dining</a:t>
            </a:r>
            <a:endParaRPr lang="fr-FR" b="1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6D44DB0-84FC-43BA-BCCC-D8539F28394E}"/>
              </a:ext>
            </a:extLst>
          </p:cNvPr>
          <p:cNvSpPr txBox="1"/>
          <p:nvPr/>
        </p:nvSpPr>
        <p:spPr>
          <a:xfrm>
            <a:off x="8235490" y="2286501"/>
            <a:ext cx="3230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Beauty and </a:t>
            </a:r>
            <a:r>
              <a:rPr lang="fr-FR" b="1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Personal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 Care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5D26AF9-D905-4DDB-976B-41E903434624}"/>
              </a:ext>
            </a:extLst>
          </p:cNvPr>
          <p:cNvSpPr txBox="1"/>
          <p:nvPr/>
        </p:nvSpPr>
        <p:spPr>
          <a:xfrm>
            <a:off x="8983010" y="4441851"/>
            <a:ext cx="1641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Computers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FCABCFD9-EA9D-4630-969A-113D6D07F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895" y="539283"/>
            <a:ext cx="3418897" cy="173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753B4D8-1E6F-4D81-9E2E-117C94130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38" y="553763"/>
            <a:ext cx="3418897" cy="173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B03446BE-7448-4EEF-B4C4-1A8B803FA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42" y="2699599"/>
            <a:ext cx="3509787" cy="177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7369D5AE-81B6-4499-B763-FD05E612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895" y="2699599"/>
            <a:ext cx="3417501" cy="173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4E5A2402-8543-48FA-9A05-7B1409E15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38" y="2699600"/>
            <a:ext cx="3417501" cy="173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id="{72F26292-7B97-4F8E-BC9C-DBB269E6A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38" y="4793123"/>
            <a:ext cx="3417502" cy="173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32E6535-490E-4162-822A-ADA8F32F8A06}"/>
              </a:ext>
            </a:extLst>
          </p:cNvPr>
          <p:cNvSpPr txBox="1"/>
          <p:nvPr/>
        </p:nvSpPr>
        <p:spPr>
          <a:xfrm>
            <a:off x="1015516" y="5026393"/>
            <a:ext cx="67874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93291B"/>
                </a:solidFill>
                <a:latin typeface="Arial Rounded MT Bold" panose="020F0704030504030204" pitchFamily="34" charset="0"/>
              </a:rPr>
              <a:t> « stop </a:t>
            </a:r>
            <a:r>
              <a:rPr lang="fr-FR" dirty="0" err="1">
                <a:solidFill>
                  <a:srgbClr val="93291B"/>
                </a:solidFill>
                <a:latin typeface="Arial Rounded MT Bold" panose="020F0704030504030204" pitchFamily="34" charset="0"/>
              </a:rPr>
              <a:t>words</a:t>
            </a:r>
            <a:r>
              <a:rPr lang="fr-FR" dirty="0">
                <a:solidFill>
                  <a:srgbClr val="93291B"/>
                </a:solidFill>
                <a:latin typeface="Arial Rounded MT Bold" panose="020F0704030504030204" pitchFamily="34" charset="0"/>
              </a:rPr>
              <a:t> » ajoutés:</a:t>
            </a:r>
          </a:p>
          <a:p>
            <a:pPr algn="ctr"/>
            <a:endParaRPr lang="fr-FR" dirty="0">
              <a:solidFill>
                <a:srgbClr val="93291B"/>
              </a:solidFill>
              <a:latin typeface="Arial Rounded MT Bold" panose="020F0704030504030204" pitchFamily="34" charset="0"/>
            </a:endParaRPr>
          </a:p>
          <a:p>
            <a:r>
              <a:rPr lang="fr-FR" sz="1600" dirty="0">
                <a:solidFill>
                  <a:srgbClr val="93291B"/>
                </a:solidFill>
                <a:latin typeface="Arial Rounded MT Bold" panose="020F0704030504030204" pitchFamily="34" charset="0"/>
              </a:rPr>
              <a:t>'</a:t>
            </a:r>
            <a:r>
              <a:rPr lang="fr-FR" sz="1600" dirty="0" err="1">
                <a:solidFill>
                  <a:srgbClr val="93291B"/>
                </a:solidFill>
                <a:latin typeface="Arial Rounded MT Bold" panose="020F0704030504030204" pitchFamily="34" charset="0"/>
              </a:rPr>
              <a:t>buy</a:t>
            </a:r>
            <a:r>
              <a:rPr lang="fr-FR" sz="1600" dirty="0">
                <a:solidFill>
                  <a:srgbClr val="93291B"/>
                </a:solidFill>
                <a:latin typeface="Arial Rounded MT Bold" panose="020F0704030504030204" pitchFamily="34" charset="0"/>
              </a:rPr>
              <a:t>', '</a:t>
            </a:r>
            <a:r>
              <a:rPr lang="fr-FR" sz="1600" dirty="0" err="1">
                <a:solidFill>
                  <a:srgbClr val="93291B"/>
                </a:solidFill>
                <a:latin typeface="Arial Rounded MT Bold" panose="020F0704030504030204" pitchFamily="34" charset="0"/>
              </a:rPr>
              <a:t>flipkart</a:t>
            </a:r>
            <a:r>
              <a:rPr lang="fr-FR" sz="1600" dirty="0">
                <a:solidFill>
                  <a:srgbClr val="93291B"/>
                </a:solidFill>
                <a:latin typeface="Arial Rounded MT Bold" panose="020F0704030504030204" pitchFamily="34" charset="0"/>
              </a:rPr>
              <a:t>', 'shipping', '</a:t>
            </a:r>
            <a:r>
              <a:rPr lang="fr-FR" sz="1600" dirty="0" err="1">
                <a:solidFill>
                  <a:srgbClr val="93291B"/>
                </a:solidFill>
                <a:latin typeface="Arial Rounded MT Bold" panose="020F0704030504030204" pitchFamily="34" charset="0"/>
              </a:rPr>
              <a:t>genuine</a:t>
            </a:r>
            <a:r>
              <a:rPr lang="fr-FR" sz="1600" dirty="0">
                <a:solidFill>
                  <a:srgbClr val="93291B"/>
                </a:solidFill>
                <a:latin typeface="Arial Rounded MT Bold" panose="020F0704030504030204" pitchFamily="34" charset="0"/>
              </a:rPr>
              <a:t>', 'cash', '</a:t>
            </a:r>
            <a:r>
              <a:rPr lang="fr-FR" sz="1600" dirty="0" err="1">
                <a:solidFill>
                  <a:srgbClr val="93291B"/>
                </a:solidFill>
                <a:latin typeface="Arial Rounded MT Bold" panose="020F0704030504030204" pitchFamily="34" charset="0"/>
              </a:rPr>
              <a:t>day</a:t>
            </a:r>
            <a:r>
              <a:rPr lang="fr-FR" sz="1600" dirty="0">
                <a:solidFill>
                  <a:srgbClr val="93291B"/>
                </a:solidFill>
                <a:latin typeface="Arial Rounded MT Bold" panose="020F0704030504030204" pitchFamily="34" charset="0"/>
              </a:rPr>
              <a:t>', 'free', 'com', '</a:t>
            </a:r>
            <a:r>
              <a:rPr lang="fr-FR" sz="1600" dirty="0" err="1">
                <a:solidFill>
                  <a:srgbClr val="93291B"/>
                </a:solidFill>
                <a:latin typeface="Arial Rounded MT Bold" panose="020F0704030504030204" pitchFamily="34" charset="0"/>
              </a:rPr>
              <a:t>rs</a:t>
            </a:r>
            <a:r>
              <a:rPr lang="fr-FR" sz="1600" dirty="0">
                <a:solidFill>
                  <a:srgbClr val="93291B"/>
                </a:solidFill>
                <a:latin typeface="Arial Rounded MT Bold" panose="020F0704030504030204" pitchFamily="34" charset="0"/>
              </a:rPr>
              <a:t>', </a:t>
            </a:r>
          </a:p>
          <a:p>
            <a:r>
              <a:rPr lang="fr-FR" sz="1600" dirty="0">
                <a:solidFill>
                  <a:srgbClr val="93291B"/>
                </a:solidFill>
                <a:latin typeface="Arial Rounded MT Bold" panose="020F0704030504030204" pitchFamily="34" charset="0"/>
              </a:rPr>
              <a:t>'</a:t>
            </a:r>
            <a:r>
              <a:rPr lang="fr-FR" sz="1600" dirty="0" err="1">
                <a:solidFill>
                  <a:srgbClr val="93291B"/>
                </a:solidFill>
                <a:latin typeface="Arial Rounded MT Bold" panose="020F0704030504030204" pitchFamily="34" charset="0"/>
              </a:rPr>
              <a:t>products</a:t>
            </a:r>
            <a:r>
              <a:rPr lang="fr-FR" sz="1600" dirty="0">
                <a:solidFill>
                  <a:srgbClr val="93291B"/>
                </a:solidFill>
                <a:latin typeface="Arial Rounded MT Bold" panose="020F0704030504030204" pitchFamily="34" charset="0"/>
              </a:rPr>
              <a:t>', '</a:t>
            </a:r>
            <a:r>
              <a:rPr lang="fr-FR" sz="1600" dirty="0" err="1">
                <a:solidFill>
                  <a:srgbClr val="93291B"/>
                </a:solidFill>
                <a:latin typeface="Arial Rounded MT Bold" panose="020F0704030504030204" pitchFamily="34" charset="0"/>
              </a:rPr>
              <a:t>product</a:t>
            </a:r>
            <a:r>
              <a:rPr lang="fr-FR" sz="1600" dirty="0">
                <a:solidFill>
                  <a:srgbClr val="93291B"/>
                </a:solidFill>
                <a:latin typeface="Arial Rounded MT Bold" panose="020F0704030504030204" pitchFamily="34" charset="0"/>
              </a:rPr>
              <a:t>', 'package', '</a:t>
            </a:r>
            <a:r>
              <a:rPr lang="fr-FR" sz="1600" dirty="0" err="1">
                <a:solidFill>
                  <a:srgbClr val="93291B"/>
                </a:solidFill>
                <a:latin typeface="Arial Rounded MT Bold" panose="020F0704030504030204" pitchFamily="34" charset="0"/>
              </a:rPr>
              <a:t>price</a:t>
            </a:r>
            <a:r>
              <a:rPr lang="fr-FR" sz="1600" dirty="0">
                <a:solidFill>
                  <a:srgbClr val="93291B"/>
                </a:solidFill>
                <a:latin typeface="Arial Rounded MT Bold" panose="020F0704030504030204" pitchFamily="34" charset="0"/>
              </a:rPr>
              <a:t>', '</a:t>
            </a:r>
            <a:r>
              <a:rPr lang="fr-FR" sz="1600" dirty="0" err="1">
                <a:solidFill>
                  <a:srgbClr val="93291B"/>
                </a:solidFill>
                <a:latin typeface="Arial Rounded MT Bold" panose="020F0704030504030204" pitchFamily="34" charset="0"/>
              </a:rPr>
              <a:t>prices</a:t>
            </a:r>
            <a:r>
              <a:rPr lang="fr-FR" sz="1600" dirty="0">
                <a:solidFill>
                  <a:srgbClr val="93291B"/>
                </a:solidFill>
                <a:latin typeface="Arial Rounded MT Bold" panose="020F0704030504030204" pitchFamily="34" charset="0"/>
              </a:rPr>
              <a:t>', '</a:t>
            </a:r>
            <a:r>
              <a:rPr lang="fr-FR" sz="1600" dirty="0" err="1">
                <a:solidFill>
                  <a:srgbClr val="93291B"/>
                </a:solidFill>
                <a:latin typeface="Arial Rounded MT Bold" panose="020F0704030504030204" pitchFamily="34" charset="0"/>
              </a:rPr>
              <a:t>delivery</a:t>
            </a:r>
            <a:r>
              <a:rPr lang="fr-FR" sz="1600" dirty="0">
                <a:solidFill>
                  <a:srgbClr val="93291B"/>
                </a:solidFill>
                <a:latin typeface="Arial Rounded MT Bold" panose="020F0704030504030204" pitchFamily="34" charset="0"/>
              </a:rPr>
              <a:t>', '</a:t>
            </a:r>
            <a:r>
              <a:rPr lang="fr-FR" sz="1600" dirty="0" err="1">
                <a:solidFill>
                  <a:srgbClr val="93291B"/>
                </a:solidFill>
                <a:latin typeface="Arial Rounded MT Bold" panose="020F0704030504030204" pitchFamily="34" charset="0"/>
              </a:rPr>
              <a:t>features</a:t>
            </a:r>
            <a:r>
              <a:rPr lang="fr-FR" sz="1600" dirty="0">
                <a:solidFill>
                  <a:srgbClr val="93291B"/>
                </a:solidFill>
                <a:latin typeface="Arial Rounded MT Bold" panose="020F0704030504030204" pitchFamily="34" charset="0"/>
              </a:rPr>
              <a:t>'</a:t>
            </a:r>
            <a:endParaRPr lang="fr-FR" dirty="0">
              <a:solidFill>
                <a:srgbClr val="93291B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802AD27-8BBB-4AF9-B1D3-01CB6213631C}"/>
              </a:ext>
            </a:extLst>
          </p:cNvPr>
          <p:cNvGrpSpPr/>
          <p:nvPr/>
        </p:nvGrpSpPr>
        <p:grpSpPr>
          <a:xfrm rot="16200000">
            <a:off x="-1864690" y="2234667"/>
            <a:ext cx="4593727" cy="551443"/>
            <a:chOff x="250823" y="166398"/>
            <a:chExt cx="2109822" cy="551443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6648C9B8-85E6-48B6-B3B2-A81E30C9781B}"/>
                </a:ext>
              </a:extLst>
            </p:cNvPr>
            <p:cNvSpPr/>
            <p:nvPr/>
          </p:nvSpPr>
          <p:spPr>
            <a:xfrm>
              <a:off x="250823" y="167317"/>
              <a:ext cx="2066473" cy="55052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6282858F-C042-449D-9A5B-F22F45C331A9}"/>
                </a:ext>
              </a:extLst>
            </p:cNvPr>
            <p:cNvSpPr txBox="1"/>
            <p:nvPr/>
          </p:nvSpPr>
          <p:spPr>
            <a:xfrm>
              <a:off x="327886" y="166398"/>
              <a:ext cx="2032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Preprocessing</a:t>
              </a:r>
              <a:r>
                <a:rPr lang="fr-F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 : </a:t>
              </a:r>
              <a:r>
                <a:rPr lang="fr-FR" sz="24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Stopwords</a:t>
              </a:r>
              <a:endPara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122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" name="Image 18431">
            <a:extLst>
              <a:ext uri="{FF2B5EF4-FFF2-40B4-BE49-F238E27FC236}">
                <a16:creationId xmlns:a16="http://schemas.microsoft.com/office/drawing/2014/main" id="{D157C787-613B-4501-BEFB-CF7EF182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9" y="1709553"/>
            <a:ext cx="9712266" cy="267439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4074C1-305D-42F0-BB7A-D60E5D89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47</a:t>
            </a:fld>
            <a:endParaRPr lang="en-US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B13BE75-1CBA-41DB-8A19-70313E1ACB6B}"/>
              </a:ext>
            </a:extLst>
          </p:cNvPr>
          <p:cNvGrpSpPr/>
          <p:nvPr/>
        </p:nvGrpSpPr>
        <p:grpSpPr>
          <a:xfrm>
            <a:off x="150174" y="166398"/>
            <a:ext cx="5466855" cy="551442"/>
            <a:chOff x="150175" y="166398"/>
            <a:chExt cx="2756270" cy="551442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A003F8D-E328-4575-BABA-BFD48925E740}"/>
                </a:ext>
              </a:extLst>
            </p:cNvPr>
            <p:cNvSpPr/>
            <p:nvPr/>
          </p:nvSpPr>
          <p:spPr>
            <a:xfrm>
              <a:off x="150175" y="167316"/>
              <a:ext cx="2756270" cy="55052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A33F08CE-17D3-4D46-928F-64EE74B9727D}"/>
                </a:ext>
              </a:extLst>
            </p:cNvPr>
            <p:cNvSpPr txBox="1"/>
            <p:nvPr/>
          </p:nvSpPr>
          <p:spPr>
            <a:xfrm>
              <a:off x="327885" y="166398"/>
              <a:ext cx="2457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Preprocessing</a:t>
              </a:r>
              <a:r>
                <a:rPr lang="fr-F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 : Normalisation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D15FAB7-690C-4D96-B1EC-04DFDEF592E3}"/>
              </a:ext>
            </a:extLst>
          </p:cNvPr>
          <p:cNvSpPr/>
          <p:nvPr/>
        </p:nvSpPr>
        <p:spPr>
          <a:xfrm>
            <a:off x="2030136" y="882153"/>
            <a:ext cx="4761040" cy="1231874"/>
          </a:xfrm>
          <a:prstGeom prst="rect">
            <a:avLst/>
          </a:prstGeom>
          <a:solidFill>
            <a:schemeClr val="accent1">
              <a:lumMod val="60000"/>
              <a:lumOff val="40000"/>
              <a:alpha val="2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0A92ED-695B-4562-B2C5-105AA8AC32DA}"/>
              </a:ext>
            </a:extLst>
          </p:cNvPr>
          <p:cNvSpPr txBox="1"/>
          <p:nvPr/>
        </p:nvSpPr>
        <p:spPr>
          <a:xfrm>
            <a:off x="3573403" y="934736"/>
            <a:ext cx="1803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STEM</a:t>
            </a:r>
            <a:r>
              <a:rPr lang="fr-FR" sz="2000" i="1" strike="sngStrike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MING</a:t>
            </a:r>
            <a:r>
              <a:rPr lang="fr-FR" sz="1600" i="1" strike="sngStrike" dirty="0"/>
              <a:t>   </a:t>
            </a:r>
          </a:p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(racinisation)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4279CAA-42C6-43C4-AD83-47DD2183944A}"/>
              </a:ext>
            </a:extLst>
          </p:cNvPr>
          <p:cNvSpPr txBox="1"/>
          <p:nvPr/>
        </p:nvSpPr>
        <p:spPr>
          <a:xfrm>
            <a:off x="258748" y="4726188"/>
            <a:ext cx="11083167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500" b="0" i="0" dirty="0">
                <a:solidFill>
                  <a:srgbClr val="000000"/>
                </a:solidFill>
                <a:effectLst/>
                <a:latin typeface="Helvetica Neue"/>
              </a:rPr>
              <a:t>💡 </a:t>
            </a:r>
            <a:r>
              <a:rPr lang="fr-FR" sz="1500" b="1" i="0" dirty="0" err="1">
                <a:solidFill>
                  <a:srgbClr val="000000"/>
                </a:solidFill>
                <a:effectLst/>
                <a:latin typeface="Helvetica Neue"/>
              </a:rPr>
              <a:t>PorterStemmer</a:t>
            </a:r>
            <a:r>
              <a:rPr lang="fr-FR" sz="1500" b="0" i="0" dirty="0">
                <a:solidFill>
                  <a:srgbClr val="000000"/>
                </a:solidFill>
                <a:effectLst/>
                <a:latin typeface="Helvetica Neue"/>
              </a:rPr>
              <a:t> : L'un des </a:t>
            </a:r>
            <a:r>
              <a:rPr lang="fr-FR" sz="1500" b="0" i="0" dirty="0" err="1">
                <a:solidFill>
                  <a:srgbClr val="000000"/>
                </a:solidFill>
                <a:effectLst/>
                <a:latin typeface="Helvetica Neue"/>
              </a:rPr>
              <a:t>stemmers</a:t>
            </a:r>
            <a:r>
              <a:rPr lang="fr-FR" sz="1500" b="0" i="0" dirty="0">
                <a:solidFill>
                  <a:srgbClr val="000000"/>
                </a:solidFill>
                <a:effectLst/>
                <a:latin typeface="Helvetica Neue"/>
              </a:rPr>
              <a:t> les plus couramment utilisés. Il est basé sur l'algorithme de </a:t>
            </a:r>
            <a:r>
              <a:rPr lang="fr-FR" sz="1500" b="0" i="0" dirty="0" err="1">
                <a:solidFill>
                  <a:srgbClr val="000000"/>
                </a:solidFill>
                <a:effectLst/>
                <a:latin typeface="Helvetica Neue"/>
              </a:rPr>
              <a:t>Stemming</a:t>
            </a:r>
            <a:r>
              <a:rPr lang="fr-FR" sz="1500" b="0" i="0" dirty="0">
                <a:solidFill>
                  <a:srgbClr val="000000"/>
                </a:solidFill>
                <a:effectLst/>
                <a:latin typeface="Helvetica Neue"/>
              </a:rPr>
              <a:t> de Porter. </a:t>
            </a:r>
          </a:p>
          <a:p>
            <a:pPr algn="l"/>
            <a:endParaRPr lang="fr-FR" sz="1500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1500" b="0" i="0" dirty="0">
                <a:solidFill>
                  <a:srgbClr val="000000"/>
                </a:solidFill>
                <a:effectLst/>
                <a:latin typeface="Helvetica Neue"/>
              </a:rPr>
              <a:t>💡 </a:t>
            </a:r>
            <a:r>
              <a:rPr lang="fr-FR" sz="1500" b="1" i="0" dirty="0" err="1">
                <a:solidFill>
                  <a:srgbClr val="000000"/>
                </a:solidFill>
                <a:effectLst/>
                <a:latin typeface="Helvetica Neue"/>
              </a:rPr>
              <a:t>LancasterStemmer</a:t>
            </a:r>
            <a:r>
              <a:rPr lang="fr-FR" sz="1500" b="0" i="0" dirty="0">
                <a:solidFill>
                  <a:srgbClr val="000000"/>
                </a:solidFill>
                <a:effectLst/>
                <a:latin typeface="Helvetica Neue"/>
              </a:rPr>
              <a:t> : Il est basé sur l'algorithme Lancaster </a:t>
            </a:r>
            <a:r>
              <a:rPr lang="fr-FR" sz="1500" b="0" i="0" dirty="0" err="1">
                <a:solidFill>
                  <a:srgbClr val="000000"/>
                </a:solidFill>
                <a:effectLst/>
                <a:latin typeface="Helvetica Neue"/>
              </a:rPr>
              <a:t>Stemming</a:t>
            </a:r>
            <a:r>
              <a:rPr lang="fr-FR" sz="15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</a:p>
          <a:p>
            <a:pPr algn="l"/>
            <a:r>
              <a:rPr lang="fr-FR" sz="1500" dirty="0">
                <a:solidFill>
                  <a:srgbClr val="000000"/>
                </a:solidFill>
                <a:latin typeface="Helvetica Neue"/>
              </a:rPr>
              <a:t>                                       Il </a:t>
            </a:r>
            <a:r>
              <a:rPr lang="fr-FR" sz="1500" b="0" i="0" dirty="0">
                <a:solidFill>
                  <a:srgbClr val="000000"/>
                </a:solidFill>
                <a:effectLst/>
                <a:latin typeface="Helvetica Neue"/>
              </a:rPr>
              <a:t>peut parfois entraîner une tige plus agressive que </a:t>
            </a:r>
            <a:r>
              <a:rPr lang="fr-FR" sz="1500" b="0" i="0" dirty="0" err="1">
                <a:solidFill>
                  <a:srgbClr val="000000"/>
                </a:solidFill>
                <a:effectLst/>
                <a:latin typeface="Helvetica Neue"/>
              </a:rPr>
              <a:t>PorterStemmer</a:t>
            </a:r>
            <a:r>
              <a:rPr lang="fr-FR" sz="1500" b="0" i="0" dirty="0">
                <a:solidFill>
                  <a:srgbClr val="000000"/>
                </a:solidFill>
                <a:effectLst/>
                <a:latin typeface="Helvetica Neue"/>
              </a:rPr>
              <a:t> .</a:t>
            </a:r>
          </a:p>
          <a:p>
            <a:pPr algn="l"/>
            <a:endParaRPr lang="fr-FR" sz="1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fr-FR" sz="1500" b="0" i="0" dirty="0">
                <a:solidFill>
                  <a:srgbClr val="000000"/>
                </a:solidFill>
                <a:effectLst/>
                <a:latin typeface="Helvetica Neue"/>
              </a:rPr>
              <a:t>💡 </a:t>
            </a:r>
            <a:r>
              <a:rPr lang="fr-FR" sz="1500" b="1" i="0" dirty="0" err="1">
                <a:solidFill>
                  <a:srgbClr val="000000"/>
                </a:solidFill>
                <a:effectLst/>
                <a:latin typeface="Helvetica Neue"/>
              </a:rPr>
              <a:t>WordNetLemmatiser</a:t>
            </a:r>
            <a:r>
              <a:rPr lang="fr-FR" sz="1500" b="0" i="0" dirty="0">
                <a:solidFill>
                  <a:srgbClr val="000000"/>
                </a:solidFill>
                <a:effectLst/>
                <a:latin typeface="Helvetica Neue"/>
              </a:rPr>
              <a:t> : Il se lemmatise à l'aide de la base de données lexicale </a:t>
            </a:r>
            <a:r>
              <a:rPr lang="fr-FR" sz="1500" b="0" i="0" dirty="0" err="1">
                <a:solidFill>
                  <a:srgbClr val="000000"/>
                </a:solidFill>
                <a:effectLst/>
                <a:latin typeface="Helvetica Neue"/>
              </a:rPr>
              <a:t>WordNet</a:t>
            </a:r>
            <a:r>
              <a:rPr lang="fr-FR" sz="1500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</a:p>
          <a:p>
            <a:pPr algn="l"/>
            <a:r>
              <a:rPr lang="fr-FR" sz="1500" dirty="0">
                <a:solidFill>
                  <a:srgbClr val="000000"/>
                </a:solidFill>
                <a:latin typeface="Helvetica Neue"/>
              </a:rPr>
              <a:t>                                         </a:t>
            </a:r>
            <a:r>
              <a:rPr lang="fr-FR" sz="1500" b="0" i="0" dirty="0">
                <a:solidFill>
                  <a:srgbClr val="000000"/>
                </a:solidFill>
                <a:effectLst/>
                <a:latin typeface="Helvetica Neue"/>
              </a:rPr>
              <a:t>Renvoie le mot d'entrée inchangé s'il ne peut pas être trouvé dans </a:t>
            </a:r>
            <a:r>
              <a:rPr lang="fr-FR" sz="1500" b="0" i="0" dirty="0" err="1">
                <a:solidFill>
                  <a:srgbClr val="000000"/>
                </a:solidFill>
                <a:effectLst/>
                <a:latin typeface="Helvetica Neue"/>
              </a:rPr>
              <a:t>WordNet</a:t>
            </a:r>
            <a:r>
              <a:rPr lang="fr-FR" sz="15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3C695F-7863-4CB4-87D7-FAA9304D214D}"/>
              </a:ext>
            </a:extLst>
          </p:cNvPr>
          <p:cNvSpPr/>
          <p:nvPr/>
        </p:nvSpPr>
        <p:spPr>
          <a:xfrm>
            <a:off x="6791176" y="882153"/>
            <a:ext cx="3577616" cy="1236057"/>
          </a:xfrm>
          <a:prstGeom prst="rect">
            <a:avLst/>
          </a:prstGeom>
          <a:solidFill>
            <a:schemeClr val="accent6">
              <a:lumMod val="40000"/>
              <a:lumOff val="60000"/>
              <a:alpha val="2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B13935-E6DF-4749-9F0E-A1162C1FC1BC}"/>
              </a:ext>
            </a:extLst>
          </p:cNvPr>
          <p:cNvSpPr txBox="1"/>
          <p:nvPr/>
        </p:nvSpPr>
        <p:spPr>
          <a:xfrm>
            <a:off x="7465305" y="949830"/>
            <a:ext cx="2696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LEMMATISATION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680C02B-4398-4EA4-9AC1-C16A60A466D7}"/>
              </a:ext>
            </a:extLst>
          </p:cNvPr>
          <p:cNvSpPr txBox="1"/>
          <p:nvPr/>
        </p:nvSpPr>
        <p:spPr>
          <a:xfrm>
            <a:off x="6810750" y="1349940"/>
            <a:ext cx="368169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verbe</a:t>
            </a:r>
            <a:r>
              <a:rPr lang="fr-FR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sa forme à l'infinitif</a:t>
            </a:r>
          </a:p>
          <a:p>
            <a:r>
              <a:rPr lang="fr-FR" sz="11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nom, adjectif, article</a:t>
            </a:r>
            <a:r>
              <a:rPr lang="fr-FR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sa forme au masculin singulier</a:t>
            </a:r>
          </a:p>
          <a:p>
            <a:endParaRPr lang="fr-FR" sz="1200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10923B3B-C95C-4E46-B70E-35BB731E7657}"/>
              </a:ext>
            </a:extLst>
          </p:cNvPr>
          <p:cNvSpPr/>
          <p:nvPr/>
        </p:nvSpPr>
        <p:spPr>
          <a:xfrm>
            <a:off x="7578443" y="793085"/>
            <a:ext cx="720000" cy="720000"/>
          </a:xfrm>
          <a:prstGeom prst="ellipse">
            <a:avLst/>
          </a:prstGeom>
          <a:solidFill>
            <a:srgbClr val="C3D3C6">
              <a:alpha val="30196"/>
            </a:srgbClr>
          </a:solidFill>
          <a:ln w="28575" cap="flat" cmpd="sng" algn="ctr">
            <a:solidFill>
              <a:srgbClr val="235C2E">
                <a:alpha val="27059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6957CCF7-7861-4F4A-88C6-3E4C7C53F1BB}"/>
              </a:ext>
            </a:extLst>
          </p:cNvPr>
          <p:cNvSpPr/>
          <p:nvPr/>
        </p:nvSpPr>
        <p:spPr>
          <a:xfrm rot="17762549">
            <a:off x="7216171" y="503962"/>
            <a:ext cx="164985" cy="550524"/>
          </a:xfrm>
          <a:prstGeom prst="roundRect">
            <a:avLst/>
          </a:prstGeom>
          <a:solidFill>
            <a:srgbClr val="C3D3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A50B47-4C51-4100-B133-9FC6C5052973}"/>
              </a:ext>
            </a:extLst>
          </p:cNvPr>
          <p:cNvSpPr/>
          <p:nvPr/>
        </p:nvSpPr>
        <p:spPr>
          <a:xfrm rot="1501613">
            <a:off x="7531995" y="900857"/>
            <a:ext cx="108000" cy="72000"/>
          </a:xfrm>
          <a:prstGeom prst="rect">
            <a:avLst/>
          </a:prstGeom>
          <a:solidFill>
            <a:srgbClr val="C3D3C6"/>
          </a:solidFill>
          <a:ln>
            <a:solidFill>
              <a:srgbClr val="C3D3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Larme 29">
            <a:extLst>
              <a:ext uri="{FF2B5EF4-FFF2-40B4-BE49-F238E27FC236}">
                <a16:creationId xmlns:a16="http://schemas.microsoft.com/office/drawing/2014/main" id="{33970079-B908-414E-B7E9-FFC108827CCC}"/>
              </a:ext>
            </a:extLst>
          </p:cNvPr>
          <p:cNvSpPr/>
          <p:nvPr/>
        </p:nvSpPr>
        <p:spPr>
          <a:xfrm rot="11753187">
            <a:off x="7903376" y="860027"/>
            <a:ext cx="124532" cy="72023"/>
          </a:xfrm>
          <a:prstGeom prst="teardrop">
            <a:avLst/>
          </a:prstGeom>
          <a:solidFill>
            <a:srgbClr val="C3D3C6"/>
          </a:solidFill>
          <a:ln>
            <a:solidFill>
              <a:srgbClr val="C3D3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8341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A1B85B-0FC5-429E-B040-AA3766CC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48</a:t>
            </a:fld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8FDBCE9-DFC8-46EB-82EB-D7BAF786A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1" t="3056" r="685" b="78000"/>
          <a:stretch/>
        </p:blipFill>
        <p:spPr bwMode="auto">
          <a:xfrm>
            <a:off x="640113" y="2512620"/>
            <a:ext cx="1357225" cy="152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A76436-F36B-4383-A0EF-7D516437B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706" y="171062"/>
            <a:ext cx="2447042" cy="62122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B72972-5498-48AE-8B12-D581B8A2F7E4}"/>
              </a:ext>
            </a:extLst>
          </p:cNvPr>
          <p:cNvSpPr/>
          <p:nvPr/>
        </p:nvSpPr>
        <p:spPr>
          <a:xfrm>
            <a:off x="2501704" y="1258645"/>
            <a:ext cx="304800" cy="5197210"/>
          </a:xfrm>
          <a:prstGeom prst="rect">
            <a:avLst/>
          </a:prstGeom>
          <a:solidFill>
            <a:srgbClr val="E68477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99B4DDD-6D03-4EB9-B520-E474640D957C}"/>
              </a:ext>
            </a:extLst>
          </p:cNvPr>
          <p:cNvSpPr txBox="1"/>
          <p:nvPr/>
        </p:nvSpPr>
        <p:spPr>
          <a:xfrm>
            <a:off x="924111" y="6383319"/>
            <a:ext cx="1281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TOPICS</a:t>
            </a:r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534F447-441D-41B5-8A3C-2F53B5706B3D}"/>
              </a:ext>
            </a:extLst>
          </p:cNvPr>
          <p:cNvSpPr txBox="1"/>
          <p:nvPr/>
        </p:nvSpPr>
        <p:spPr>
          <a:xfrm>
            <a:off x="2165899" y="6372560"/>
            <a:ext cx="335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1</a:t>
            </a:r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9F54D35-65E8-40E7-A32E-0A8069AA83DA}"/>
              </a:ext>
            </a:extLst>
          </p:cNvPr>
          <p:cNvSpPr txBox="1"/>
          <p:nvPr/>
        </p:nvSpPr>
        <p:spPr>
          <a:xfrm>
            <a:off x="2501704" y="6387355"/>
            <a:ext cx="481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2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80768F5-5393-4609-990D-9B35ECF07E58}"/>
              </a:ext>
            </a:extLst>
          </p:cNvPr>
          <p:cNvSpPr txBox="1"/>
          <p:nvPr/>
        </p:nvSpPr>
        <p:spPr>
          <a:xfrm>
            <a:off x="2837509" y="6383318"/>
            <a:ext cx="459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46E459D-8279-462C-8DDE-9F4702C5A28B}"/>
              </a:ext>
            </a:extLst>
          </p:cNvPr>
          <p:cNvSpPr txBox="1"/>
          <p:nvPr/>
        </p:nvSpPr>
        <p:spPr>
          <a:xfrm>
            <a:off x="3481274" y="6383318"/>
            <a:ext cx="524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CA8D27A-3593-4569-8136-7DCC96643994}"/>
              </a:ext>
            </a:extLst>
          </p:cNvPr>
          <p:cNvSpPr txBox="1"/>
          <p:nvPr/>
        </p:nvSpPr>
        <p:spPr>
          <a:xfrm>
            <a:off x="3167864" y="6383318"/>
            <a:ext cx="406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4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31E1C3F-C4DD-4A9F-A899-984DDD320913}"/>
              </a:ext>
            </a:extLst>
          </p:cNvPr>
          <p:cNvSpPr txBox="1"/>
          <p:nvPr/>
        </p:nvSpPr>
        <p:spPr>
          <a:xfrm>
            <a:off x="3788471" y="6383318"/>
            <a:ext cx="524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6</a:t>
            </a:r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C0AC58F-8010-4D00-9089-2DB39D41BC25}"/>
              </a:ext>
            </a:extLst>
          </p:cNvPr>
          <p:cNvSpPr txBox="1"/>
          <p:nvPr/>
        </p:nvSpPr>
        <p:spPr>
          <a:xfrm>
            <a:off x="4152777" y="6372560"/>
            <a:ext cx="524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7</a:t>
            </a:r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BB915D-6893-4AAA-AE80-D5976ACCA805}"/>
              </a:ext>
            </a:extLst>
          </p:cNvPr>
          <p:cNvSpPr/>
          <p:nvPr/>
        </p:nvSpPr>
        <p:spPr>
          <a:xfrm>
            <a:off x="3160827" y="167027"/>
            <a:ext cx="304800" cy="826815"/>
          </a:xfrm>
          <a:prstGeom prst="rect">
            <a:avLst/>
          </a:prstGeom>
          <a:solidFill>
            <a:srgbClr val="89B045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833506-C935-4DDE-920D-28349F7925C9}"/>
              </a:ext>
            </a:extLst>
          </p:cNvPr>
          <p:cNvSpPr/>
          <p:nvPr/>
        </p:nvSpPr>
        <p:spPr>
          <a:xfrm>
            <a:off x="2830708" y="3783390"/>
            <a:ext cx="304800" cy="826815"/>
          </a:xfrm>
          <a:prstGeom prst="rect">
            <a:avLst/>
          </a:prstGeom>
          <a:solidFill>
            <a:srgbClr val="89B045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84446B1-32D1-41D9-8D53-6577955D7635}"/>
              </a:ext>
            </a:extLst>
          </p:cNvPr>
          <p:cNvSpPr/>
          <p:nvPr/>
        </p:nvSpPr>
        <p:spPr>
          <a:xfrm>
            <a:off x="4149780" y="4631241"/>
            <a:ext cx="304800" cy="826815"/>
          </a:xfrm>
          <a:prstGeom prst="rect">
            <a:avLst/>
          </a:prstGeom>
          <a:solidFill>
            <a:srgbClr val="89B045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FD1EFA-61AC-4A0E-9E40-626C3D54D9E3}"/>
              </a:ext>
            </a:extLst>
          </p:cNvPr>
          <p:cNvSpPr/>
          <p:nvPr/>
        </p:nvSpPr>
        <p:spPr>
          <a:xfrm>
            <a:off x="3815236" y="1881644"/>
            <a:ext cx="304800" cy="1901746"/>
          </a:xfrm>
          <a:prstGeom prst="rect">
            <a:avLst/>
          </a:prstGeom>
          <a:solidFill>
            <a:srgbClr val="E68477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E51D6D9-3163-4736-A5D7-C3772DB95672}"/>
              </a:ext>
            </a:extLst>
          </p:cNvPr>
          <p:cNvSpPr txBox="1"/>
          <p:nvPr/>
        </p:nvSpPr>
        <p:spPr>
          <a:xfrm>
            <a:off x="4838310" y="1970743"/>
            <a:ext cx="574563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Certaines catégories ont le même topic dominant qu’une autre.</a:t>
            </a:r>
          </a:p>
          <a:p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A75B68E-E4C0-48C0-8301-D43CAB0294E6}"/>
              </a:ext>
            </a:extLst>
          </p:cNvPr>
          <p:cNvSpPr txBox="1"/>
          <p:nvPr/>
        </p:nvSpPr>
        <p:spPr>
          <a:xfrm>
            <a:off x="4923611" y="3136612"/>
            <a:ext cx="57456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Un topic se retrouve sans catégorie majoritaire.</a:t>
            </a:r>
          </a:p>
          <a:p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5889B09-9708-44CD-BE7A-0D39C8ECD272}"/>
              </a:ext>
            </a:extLst>
          </p:cNvPr>
          <p:cNvSpPr txBox="1"/>
          <p:nvPr/>
        </p:nvSpPr>
        <p:spPr>
          <a:xfrm>
            <a:off x="4923612" y="4272013"/>
            <a:ext cx="574563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Trois catégories seulement se distinguent majoritairement dans un topic.</a:t>
            </a:r>
          </a:p>
          <a:p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540401D1-C6B7-49FB-9829-697585C036D9}"/>
              </a:ext>
            </a:extLst>
          </p:cNvPr>
          <p:cNvGrpSpPr/>
          <p:nvPr/>
        </p:nvGrpSpPr>
        <p:grpSpPr>
          <a:xfrm>
            <a:off x="290022" y="141683"/>
            <a:ext cx="1444063" cy="609165"/>
            <a:chOff x="3422708" y="100203"/>
            <a:chExt cx="1444063" cy="609165"/>
          </a:xfrm>
        </p:grpSpPr>
        <p:sp>
          <p:nvSpPr>
            <p:cNvPr id="46" name="Rectangle : coins arrondis 45">
              <a:extLst>
                <a:ext uri="{FF2B5EF4-FFF2-40B4-BE49-F238E27FC236}">
                  <a16:creationId xmlns:a16="http://schemas.microsoft.com/office/drawing/2014/main" id="{5641EC02-565D-4F16-8C72-346D3F28B81C}"/>
                </a:ext>
              </a:extLst>
            </p:cNvPr>
            <p:cNvSpPr/>
            <p:nvPr/>
          </p:nvSpPr>
          <p:spPr>
            <a:xfrm>
              <a:off x="3422708" y="125835"/>
              <a:ext cx="1444063" cy="58353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335D3E85-52F4-4D1D-9FC2-06D7D24D804C}"/>
                </a:ext>
              </a:extLst>
            </p:cNvPr>
            <p:cNvSpPr txBox="1"/>
            <p:nvPr/>
          </p:nvSpPr>
          <p:spPr>
            <a:xfrm>
              <a:off x="3523047" y="100203"/>
              <a:ext cx="12762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L D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6417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EBCCE3-63A6-4CEE-8392-AFDFC80AD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537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21505" name="Groupe 21504">
            <a:extLst>
              <a:ext uri="{FF2B5EF4-FFF2-40B4-BE49-F238E27FC236}">
                <a16:creationId xmlns:a16="http://schemas.microsoft.com/office/drawing/2014/main" id="{5F0A5549-66A6-4D4F-A08D-2E9D4E649FD5}"/>
              </a:ext>
            </a:extLst>
          </p:cNvPr>
          <p:cNvGrpSpPr/>
          <p:nvPr/>
        </p:nvGrpSpPr>
        <p:grpSpPr>
          <a:xfrm>
            <a:off x="292248" y="144965"/>
            <a:ext cx="2708781" cy="1711354"/>
            <a:chOff x="100668" y="134224"/>
            <a:chExt cx="2708781" cy="1711354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CCA5F48F-6A71-4ADF-808B-B5775AF40DA2}"/>
                </a:ext>
              </a:extLst>
            </p:cNvPr>
            <p:cNvGrpSpPr/>
            <p:nvPr/>
          </p:nvGrpSpPr>
          <p:grpSpPr>
            <a:xfrm>
              <a:off x="187052" y="224801"/>
              <a:ext cx="2418659" cy="1502804"/>
              <a:chOff x="6710101" y="3573643"/>
              <a:chExt cx="2418659" cy="1502804"/>
            </a:xfrm>
          </p:grpSpPr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BDD51D84-81C1-4590-9305-4F1713627B57}"/>
                  </a:ext>
                </a:extLst>
              </p:cNvPr>
              <p:cNvSpPr txBox="1"/>
              <p:nvPr/>
            </p:nvSpPr>
            <p:spPr>
              <a:xfrm>
                <a:off x="7573863" y="3573643"/>
                <a:ext cx="1293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400" b="1" dirty="0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Watches</a:t>
                </a:r>
              </a:p>
            </p:txBody>
          </p:sp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64C4ADA4-6528-4F81-A8AF-80CEB860AF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0101" y="3850642"/>
                <a:ext cx="2418659" cy="1225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3750D5E-585A-4ECC-AAC1-87DD99B91191}"/>
                </a:ext>
              </a:extLst>
            </p:cNvPr>
            <p:cNvSpPr/>
            <p:nvPr/>
          </p:nvSpPr>
          <p:spPr>
            <a:xfrm>
              <a:off x="100668" y="134224"/>
              <a:ext cx="2708781" cy="1711354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504" name="Groupe 21503">
            <a:extLst>
              <a:ext uri="{FF2B5EF4-FFF2-40B4-BE49-F238E27FC236}">
                <a16:creationId xmlns:a16="http://schemas.microsoft.com/office/drawing/2014/main" id="{73CB1D9C-9D75-4C62-929C-8C476DE7D790}"/>
              </a:ext>
            </a:extLst>
          </p:cNvPr>
          <p:cNvGrpSpPr/>
          <p:nvPr/>
        </p:nvGrpSpPr>
        <p:grpSpPr>
          <a:xfrm>
            <a:off x="286778" y="2418733"/>
            <a:ext cx="2832595" cy="1711354"/>
            <a:chOff x="3001852" y="134224"/>
            <a:chExt cx="2832595" cy="1711354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E8FF74DB-50AC-402D-8862-C80FD11DD51C}"/>
                </a:ext>
              </a:extLst>
            </p:cNvPr>
            <p:cNvGrpSpPr/>
            <p:nvPr/>
          </p:nvGrpSpPr>
          <p:grpSpPr>
            <a:xfrm>
              <a:off x="3050868" y="163124"/>
              <a:ext cx="2783579" cy="1653553"/>
              <a:chOff x="259643" y="2403645"/>
              <a:chExt cx="2783579" cy="1653553"/>
            </a:xfrm>
          </p:grpSpPr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35BBDF27-7F2F-4F90-93A3-484C2D9C2417}"/>
                  </a:ext>
                </a:extLst>
              </p:cNvPr>
              <p:cNvSpPr txBox="1"/>
              <p:nvPr/>
            </p:nvSpPr>
            <p:spPr>
              <a:xfrm>
                <a:off x="259643" y="2403645"/>
                <a:ext cx="27835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400" b="1" dirty="0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Home </a:t>
                </a:r>
                <a:r>
                  <a:rPr lang="fr-FR" sz="1400" b="1" dirty="0" err="1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Decor</a:t>
                </a:r>
                <a:r>
                  <a:rPr lang="fr-FR" sz="1400" b="1" dirty="0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 &amp; Festive </a:t>
                </a:r>
                <a:r>
                  <a:rPr lang="fr-FR" sz="1400" b="1" dirty="0" err="1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Needs</a:t>
                </a:r>
                <a:endParaRPr lang="fr-FR" sz="1400" b="1" dirty="0">
                  <a:solidFill>
                    <a:schemeClr val="accent1">
                      <a:lumMod val="5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18" name="Picture 8">
                <a:extLst>
                  <a:ext uri="{FF2B5EF4-FFF2-40B4-BE49-F238E27FC236}">
                    <a16:creationId xmlns:a16="http://schemas.microsoft.com/office/drawing/2014/main" id="{D5E6CB1B-9BA3-4DA3-A948-0124C08917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260" y="2737814"/>
                <a:ext cx="2603301" cy="1319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00F449-3780-4065-8858-F93ADFE0D197}"/>
                </a:ext>
              </a:extLst>
            </p:cNvPr>
            <p:cNvSpPr/>
            <p:nvPr/>
          </p:nvSpPr>
          <p:spPr>
            <a:xfrm>
              <a:off x="3001852" y="134224"/>
              <a:ext cx="2708781" cy="1711354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1EB9414E-8879-42A1-9579-5834EC2E7A21}"/>
              </a:ext>
            </a:extLst>
          </p:cNvPr>
          <p:cNvGrpSpPr/>
          <p:nvPr/>
        </p:nvGrpSpPr>
        <p:grpSpPr>
          <a:xfrm>
            <a:off x="160040" y="4782403"/>
            <a:ext cx="2774386" cy="1711354"/>
            <a:chOff x="5959833" y="107534"/>
            <a:chExt cx="2774386" cy="1711354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7CB77374-5136-4F65-86A4-553E9FEB531C}"/>
                </a:ext>
              </a:extLst>
            </p:cNvPr>
            <p:cNvGrpSpPr/>
            <p:nvPr/>
          </p:nvGrpSpPr>
          <p:grpSpPr>
            <a:xfrm>
              <a:off x="6115564" y="149149"/>
              <a:ext cx="2618655" cy="1585885"/>
              <a:chOff x="7377031" y="2357823"/>
              <a:chExt cx="2618655" cy="1585885"/>
            </a:xfrm>
          </p:grpSpPr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4BE23EA-33A7-4DBF-B4CA-7EB4E35BC2A5}"/>
                  </a:ext>
                </a:extLst>
              </p:cNvPr>
              <p:cNvSpPr txBox="1"/>
              <p:nvPr/>
            </p:nvSpPr>
            <p:spPr>
              <a:xfrm>
                <a:off x="7392384" y="2357823"/>
                <a:ext cx="26033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400" b="1" dirty="0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Beauty and </a:t>
                </a:r>
                <a:r>
                  <a:rPr lang="fr-FR" sz="1400" b="1" dirty="0" err="1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Personal</a:t>
                </a:r>
                <a:r>
                  <a:rPr lang="fr-FR" sz="1400" b="1" dirty="0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 Care</a:t>
                </a:r>
              </a:p>
            </p:txBody>
          </p:sp>
          <p:pic>
            <p:nvPicPr>
              <p:cNvPr id="25" name="Picture 12">
                <a:extLst>
                  <a:ext uri="{FF2B5EF4-FFF2-40B4-BE49-F238E27FC236}">
                    <a16:creationId xmlns:a16="http://schemas.microsoft.com/office/drawing/2014/main" id="{64C9706F-5310-455A-9509-CACDB69DEA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7031" y="2717902"/>
                <a:ext cx="2418660" cy="12258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4367CE-4E37-43E5-8929-5EA26500D978}"/>
                </a:ext>
              </a:extLst>
            </p:cNvPr>
            <p:cNvSpPr/>
            <p:nvPr/>
          </p:nvSpPr>
          <p:spPr>
            <a:xfrm>
              <a:off x="5959833" y="107534"/>
              <a:ext cx="2708781" cy="1711354"/>
            </a:xfrm>
            <a:prstGeom prst="rect">
              <a:avLst/>
            </a:prstGeom>
            <a:noFill/>
            <a:ln w="38100" cap="flat" cmpd="sng" algn="ctr">
              <a:solidFill>
                <a:srgbClr val="CDB9DB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507" name="Groupe 21506">
            <a:extLst>
              <a:ext uri="{FF2B5EF4-FFF2-40B4-BE49-F238E27FC236}">
                <a16:creationId xmlns:a16="http://schemas.microsoft.com/office/drawing/2014/main" id="{FEE7D597-18FC-4287-ADB9-CF489D80CF71}"/>
              </a:ext>
            </a:extLst>
          </p:cNvPr>
          <p:cNvGrpSpPr/>
          <p:nvPr/>
        </p:nvGrpSpPr>
        <p:grpSpPr>
          <a:xfrm>
            <a:off x="4516557" y="123957"/>
            <a:ext cx="2708781" cy="1711354"/>
            <a:chOff x="8835512" y="110336"/>
            <a:chExt cx="2708781" cy="1711354"/>
          </a:xfrm>
        </p:grpSpPr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73D23164-67D8-48AD-AC12-59BC466717B6}"/>
                </a:ext>
              </a:extLst>
            </p:cNvPr>
            <p:cNvGrpSpPr/>
            <p:nvPr/>
          </p:nvGrpSpPr>
          <p:grpSpPr>
            <a:xfrm>
              <a:off x="8901117" y="123578"/>
              <a:ext cx="2572313" cy="1611456"/>
              <a:chOff x="8462510" y="2163128"/>
              <a:chExt cx="2572313" cy="1611456"/>
            </a:xfrm>
          </p:grpSpPr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29129660-0EE1-4143-BA0D-BB82A77FB089}"/>
                  </a:ext>
                </a:extLst>
              </p:cNvPr>
              <p:cNvSpPr txBox="1"/>
              <p:nvPr/>
            </p:nvSpPr>
            <p:spPr>
              <a:xfrm>
                <a:off x="9156576" y="2163128"/>
                <a:ext cx="164144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400" b="1" dirty="0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Computers</a:t>
                </a:r>
              </a:p>
            </p:txBody>
          </p:sp>
          <p:pic>
            <p:nvPicPr>
              <p:cNvPr id="26" name="Picture 14">
                <a:extLst>
                  <a:ext uri="{FF2B5EF4-FFF2-40B4-BE49-F238E27FC236}">
                    <a16:creationId xmlns:a16="http://schemas.microsoft.com/office/drawing/2014/main" id="{54756302-5791-44A3-8BAF-3FCDA27A70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2510" y="2470905"/>
                <a:ext cx="2572313" cy="130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9E802C6-D805-480C-8190-1866F21F8562}"/>
                </a:ext>
              </a:extLst>
            </p:cNvPr>
            <p:cNvSpPr/>
            <p:nvPr/>
          </p:nvSpPr>
          <p:spPr>
            <a:xfrm>
              <a:off x="8835512" y="110336"/>
              <a:ext cx="2708781" cy="1711354"/>
            </a:xfrm>
            <a:prstGeom prst="rect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511" name="Groupe 21510">
            <a:extLst>
              <a:ext uri="{FF2B5EF4-FFF2-40B4-BE49-F238E27FC236}">
                <a16:creationId xmlns:a16="http://schemas.microsoft.com/office/drawing/2014/main" id="{5C1D0721-263F-43B4-9D15-263928242C6D}"/>
              </a:ext>
            </a:extLst>
          </p:cNvPr>
          <p:cNvGrpSpPr/>
          <p:nvPr/>
        </p:nvGrpSpPr>
        <p:grpSpPr>
          <a:xfrm>
            <a:off x="3172113" y="1937392"/>
            <a:ext cx="4739103" cy="4739103"/>
            <a:chOff x="328010" y="2042454"/>
            <a:chExt cx="4739103" cy="4739103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357373B6-E848-43F8-BE0A-4436E758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010" y="2042454"/>
              <a:ext cx="4739103" cy="4739103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ECC866-F56D-405D-A9CD-B47FF1EE9840}"/>
                </a:ext>
              </a:extLst>
            </p:cNvPr>
            <p:cNvSpPr/>
            <p:nvPr/>
          </p:nvSpPr>
          <p:spPr>
            <a:xfrm>
              <a:off x="587228" y="2062937"/>
              <a:ext cx="696287" cy="26920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4EDEBE-AFEA-49B2-B502-A1C1FBFABB8A}"/>
                </a:ext>
              </a:extLst>
            </p:cNvPr>
            <p:cNvSpPr/>
            <p:nvPr/>
          </p:nvSpPr>
          <p:spPr>
            <a:xfrm>
              <a:off x="1281295" y="2063692"/>
              <a:ext cx="614618" cy="26171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8B62FFB-A46F-46EE-97BA-DB650D2C240F}"/>
                </a:ext>
              </a:extLst>
            </p:cNvPr>
            <p:cNvSpPr/>
            <p:nvPr/>
          </p:nvSpPr>
          <p:spPr>
            <a:xfrm>
              <a:off x="1895913" y="2065877"/>
              <a:ext cx="614618" cy="261712"/>
            </a:xfrm>
            <a:prstGeom prst="rect">
              <a:avLst/>
            </a:prstGeom>
            <a:solidFill>
              <a:srgbClr val="CDB9DB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E7140D-8590-48DC-93D8-3E8B54991BD9}"/>
                </a:ext>
              </a:extLst>
            </p:cNvPr>
            <p:cNvSpPr/>
            <p:nvPr/>
          </p:nvSpPr>
          <p:spPr>
            <a:xfrm>
              <a:off x="2508311" y="2062347"/>
              <a:ext cx="614618" cy="261712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B6FD3EA-535D-48DF-A09D-2A01A9331413}"/>
                </a:ext>
              </a:extLst>
            </p:cNvPr>
            <p:cNvSpPr/>
            <p:nvPr/>
          </p:nvSpPr>
          <p:spPr>
            <a:xfrm>
              <a:off x="3118071" y="2063027"/>
              <a:ext cx="614618" cy="261712"/>
            </a:xfrm>
            <a:prstGeom prst="rect">
              <a:avLst/>
            </a:prstGeom>
            <a:solidFill>
              <a:srgbClr val="FFFF00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1DA54F-9C10-4388-A619-F1F5050CF114}"/>
                </a:ext>
              </a:extLst>
            </p:cNvPr>
            <p:cNvSpPr/>
            <p:nvPr/>
          </p:nvSpPr>
          <p:spPr>
            <a:xfrm>
              <a:off x="3733235" y="2062347"/>
              <a:ext cx="614618" cy="261712"/>
            </a:xfrm>
            <a:prstGeom prst="rect">
              <a:avLst/>
            </a:prstGeom>
            <a:solidFill>
              <a:schemeClr val="bg2">
                <a:lumMod val="50000"/>
                <a:alpha val="49804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0BC7158-0E37-4467-9EFE-22E66343F70A}"/>
                </a:ext>
              </a:extLst>
            </p:cNvPr>
            <p:cNvSpPr/>
            <p:nvPr/>
          </p:nvSpPr>
          <p:spPr>
            <a:xfrm>
              <a:off x="4343481" y="2062347"/>
              <a:ext cx="614618" cy="261712"/>
            </a:xfrm>
            <a:prstGeom prst="rect">
              <a:avLst/>
            </a:prstGeom>
            <a:solidFill>
              <a:srgbClr val="CC9900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1509" name="Groupe 21508">
            <a:extLst>
              <a:ext uri="{FF2B5EF4-FFF2-40B4-BE49-F238E27FC236}">
                <a16:creationId xmlns:a16="http://schemas.microsoft.com/office/drawing/2014/main" id="{0AF84CAD-E8D1-4FDB-82C8-6FFFFDAD68EA}"/>
              </a:ext>
            </a:extLst>
          </p:cNvPr>
          <p:cNvGrpSpPr/>
          <p:nvPr/>
        </p:nvGrpSpPr>
        <p:grpSpPr>
          <a:xfrm>
            <a:off x="7985009" y="168254"/>
            <a:ext cx="2708781" cy="1711354"/>
            <a:chOff x="8498130" y="1926901"/>
            <a:chExt cx="2708781" cy="1711354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BA44DED2-F3EB-4789-8377-46F1522C3BC2}"/>
                </a:ext>
              </a:extLst>
            </p:cNvPr>
            <p:cNvGrpSpPr/>
            <p:nvPr/>
          </p:nvGrpSpPr>
          <p:grpSpPr>
            <a:xfrm>
              <a:off x="8611800" y="1955258"/>
              <a:ext cx="2481439" cy="1565399"/>
              <a:chOff x="6646677" y="1888566"/>
              <a:chExt cx="2481439" cy="1565399"/>
            </a:xfrm>
          </p:grpSpPr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50CC83B-47F0-4AE3-9735-483FE715C30E}"/>
                  </a:ext>
                </a:extLst>
              </p:cNvPr>
              <p:cNvSpPr txBox="1"/>
              <p:nvPr/>
            </p:nvSpPr>
            <p:spPr>
              <a:xfrm>
                <a:off x="7298226" y="1888566"/>
                <a:ext cx="12249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400" b="1" dirty="0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Baby Care</a:t>
                </a:r>
              </a:p>
            </p:txBody>
          </p:sp>
          <p:pic>
            <p:nvPicPr>
              <p:cNvPr id="12" name="Picture 4">
                <a:extLst>
                  <a:ext uri="{FF2B5EF4-FFF2-40B4-BE49-F238E27FC236}">
                    <a16:creationId xmlns:a16="http://schemas.microsoft.com/office/drawing/2014/main" id="{C338B558-C31A-4225-B0DC-0995880206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6677" y="2196342"/>
                <a:ext cx="2481439" cy="1257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F937D49-12D5-4E99-BE1C-D85F95CFF21E}"/>
                </a:ext>
              </a:extLst>
            </p:cNvPr>
            <p:cNvSpPr/>
            <p:nvPr/>
          </p:nvSpPr>
          <p:spPr>
            <a:xfrm>
              <a:off x="8498130" y="1926901"/>
              <a:ext cx="2708781" cy="1711354"/>
            </a:xfrm>
            <a:prstGeom prst="rect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510" name="Groupe 21509">
            <a:extLst>
              <a:ext uri="{FF2B5EF4-FFF2-40B4-BE49-F238E27FC236}">
                <a16:creationId xmlns:a16="http://schemas.microsoft.com/office/drawing/2014/main" id="{8A3EEF33-40B8-439F-825E-635FE0B33B91}"/>
              </a:ext>
            </a:extLst>
          </p:cNvPr>
          <p:cNvGrpSpPr/>
          <p:nvPr/>
        </p:nvGrpSpPr>
        <p:grpSpPr>
          <a:xfrm>
            <a:off x="8016695" y="2468991"/>
            <a:ext cx="2708781" cy="1711354"/>
            <a:chOff x="5308923" y="2241931"/>
            <a:chExt cx="2708781" cy="1711354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6458284C-6649-4C08-82DD-68C10CA27F36}"/>
                </a:ext>
              </a:extLst>
            </p:cNvPr>
            <p:cNvGrpSpPr/>
            <p:nvPr/>
          </p:nvGrpSpPr>
          <p:grpSpPr>
            <a:xfrm>
              <a:off x="5381735" y="2263034"/>
              <a:ext cx="2481439" cy="1565400"/>
              <a:chOff x="6134950" y="152044"/>
              <a:chExt cx="2481439" cy="1565400"/>
            </a:xfrm>
          </p:grpSpPr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FD4EC56-88D0-45C8-AB88-6E088BF25575}"/>
                  </a:ext>
                </a:extLst>
              </p:cNvPr>
              <p:cNvSpPr txBox="1"/>
              <p:nvPr/>
            </p:nvSpPr>
            <p:spPr>
              <a:xfrm>
                <a:off x="6573168" y="152044"/>
                <a:ext cx="183041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400" b="1" dirty="0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Home </a:t>
                </a:r>
                <a:r>
                  <a:rPr lang="fr-FR" sz="1400" b="1" dirty="0" err="1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Furnishing</a:t>
                </a:r>
                <a:endParaRPr lang="fr-FR" sz="1400" b="1" dirty="0">
                  <a:solidFill>
                    <a:schemeClr val="accent1">
                      <a:lumMod val="5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E633A65E-BA75-4BF5-A6BA-6BCBF04C27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4950" y="459821"/>
                <a:ext cx="2481439" cy="1257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D2E8F46-4812-4246-9650-BCE6CB9ADE50}"/>
                </a:ext>
              </a:extLst>
            </p:cNvPr>
            <p:cNvSpPr/>
            <p:nvPr/>
          </p:nvSpPr>
          <p:spPr>
            <a:xfrm>
              <a:off x="5308923" y="2241931"/>
              <a:ext cx="2708781" cy="1711354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508" name="Groupe 21507">
            <a:extLst>
              <a:ext uri="{FF2B5EF4-FFF2-40B4-BE49-F238E27FC236}">
                <a16:creationId xmlns:a16="http://schemas.microsoft.com/office/drawing/2014/main" id="{E00B9E8B-7625-4DC8-8F57-3377EC75E485}"/>
              </a:ext>
            </a:extLst>
          </p:cNvPr>
          <p:cNvGrpSpPr/>
          <p:nvPr/>
        </p:nvGrpSpPr>
        <p:grpSpPr>
          <a:xfrm>
            <a:off x="8041466" y="4782403"/>
            <a:ext cx="2708781" cy="1711354"/>
            <a:chOff x="5379830" y="4614906"/>
            <a:chExt cx="2708781" cy="1711354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10774E89-404A-4D57-A60C-2FEF0145931C}"/>
                </a:ext>
              </a:extLst>
            </p:cNvPr>
            <p:cNvGrpSpPr/>
            <p:nvPr/>
          </p:nvGrpSpPr>
          <p:grpSpPr>
            <a:xfrm>
              <a:off x="5379830" y="4614906"/>
              <a:ext cx="2603301" cy="1623070"/>
              <a:chOff x="5692547" y="3917401"/>
              <a:chExt cx="2603301" cy="1623070"/>
            </a:xfrm>
          </p:grpSpPr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25DAA8A2-FC50-481A-8881-6DEEB1DDC92A}"/>
                  </a:ext>
                </a:extLst>
              </p:cNvPr>
              <p:cNvSpPr txBox="1"/>
              <p:nvPr/>
            </p:nvSpPr>
            <p:spPr>
              <a:xfrm>
                <a:off x="6184394" y="3917401"/>
                <a:ext cx="186903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400" b="1" dirty="0" err="1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Kitchen</a:t>
                </a:r>
                <a:r>
                  <a:rPr lang="fr-FR" sz="1400" b="1" dirty="0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 &amp; </a:t>
                </a:r>
                <a:r>
                  <a:rPr lang="fr-FR" sz="1400" b="1" dirty="0" err="1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Dining</a:t>
                </a:r>
                <a:endParaRPr lang="fr-FR" sz="1400" b="1" dirty="0">
                  <a:solidFill>
                    <a:schemeClr val="accent1">
                      <a:lumMod val="5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4E00C749-4C3B-48F1-A4DF-59C477765A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2547" y="4221087"/>
                <a:ext cx="2603301" cy="1319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E7BDD6-AB5E-4415-A655-3C74D97274B2}"/>
                </a:ext>
              </a:extLst>
            </p:cNvPr>
            <p:cNvSpPr/>
            <p:nvPr/>
          </p:nvSpPr>
          <p:spPr>
            <a:xfrm>
              <a:off x="5379830" y="4614906"/>
              <a:ext cx="2708781" cy="1711354"/>
            </a:xfrm>
            <a:prstGeom prst="rect">
              <a:avLst/>
            </a:prstGeom>
            <a:noFill/>
            <a:ln w="38100" cap="flat" cmpd="sng" algn="ctr">
              <a:solidFill>
                <a:srgbClr val="CC99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E412C92C-9A48-45CC-9B00-B299ED61631D}"/>
              </a:ext>
            </a:extLst>
          </p:cNvPr>
          <p:cNvSpPr/>
          <p:nvPr/>
        </p:nvSpPr>
        <p:spPr>
          <a:xfrm>
            <a:off x="3422665" y="2256064"/>
            <a:ext cx="696287" cy="131700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B0D484-6359-4CDC-BCE6-FEB0472EF979}"/>
              </a:ext>
            </a:extLst>
          </p:cNvPr>
          <p:cNvSpPr/>
          <p:nvPr/>
        </p:nvSpPr>
        <p:spPr>
          <a:xfrm>
            <a:off x="4118952" y="2234910"/>
            <a:ext cx="614618" cy="8774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5873D28-16FE-4FBC-8B67-9617D21ED6AA}"/>
              </a:ext>
            </a:extLst>
          </p:cNvPr>
          <p:cNvSpPr/>
          <p:nvPr/>
        </p:nvSpPr>
        <p:spPr>
          <a:xfrm>
            <a:off x="4723476" y="2238711"/>
            <a:ext cx="614618" cy="208922"/>
          </a:xfrm>
          <a:prstGeom prst="rect">
            <a:avLst/>
          </a:prstGeom>
          <a:solidFill>
            <a:srgbClr val="CDB9D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81DE125-B231-4305-AC7E-50D7E8DE6B8E}"/>
              </a:ext>
            </a:extLst>
          </p:cNvPr>
          <p:cNvSpPr/>
          <p:nvPr/>
        </p:nvSpPr>
        <p:spPr>
          <a:xfrm>
            <a:off x="4733123" y="2677341"/>
            <a:ext cx="614618" cy="208922"/>
          </a:xfrm>
          <a:prstGeom prst="rect">
            <a:avLst/>
          </a:prstGeom>
          <a:solidFill>
            <a:srgbClr val="CDB9D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6C8131-1BF8-42D7-AE1A-EDE3E1D368E2}"/>
              </a:ext>
            </a:extLst>
          </p:cNvPr>
          <p:cNvSpPr/>
          <p:nvPr/>
        </p:nvSpPr>
        <p:spPr>
          <a:xfrm>
            <a:off x="5354634" y="2234909"/>
            <a:ext cx="614618" cy="442431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E25387-63DB-400D-BDC1-B17476480F7D}"/>
              </a:ext>
            </a:extLst>
          </p:cNvPr>
          <p:cNvSpPr/>
          <p:nvPr/>
        </p:nvSpPr>
        <p:spPr>
          <a:xfrm>
            <a:off x="5982612" y="2218996"/>
            <a:ext cx="614618" cy="1136599"/>
          </a:xfrm>
          <a:prstGeom prst="rect">
            <a:avLst/>
          </a:prstGeom>
          <a:solidFill>
            <a:srgbClr val="FFFF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5AAFF-46D0-48DD-8FFB-236DCA596253}"/>
              </a:ext>
            </a:extLst>
          </p:cNvPr>
          <p:cNvSpPr/>
          <p:nvPr/>
        </p:nvSpPr>
        <p:spPr>
          <a:xfrm>
            <a:off x="6596783" y="2430193"/>
            <a:ext cx="614618" cy="261712"/>
          </a:xfrm>
          <a:prstGeom prst="rect">
            <a:avLst/>
          </a:prstGeom>
          <a:solidFill>
            <a:schemeClr val="bg2">
              <a:lumMod val="50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20EA868-9F95-4966-90FA-28FBA232648A}"/>
              </a:ext>
            </a:extLst>
          </p:cNvPr>
          <p:cNvSpPr/>
          <p:nvPr/>
        </p:nvSpPr>
        <p:spPr>
          <a:xfrm>
            <a:off x="6596783" y="3310638"/>
            <a:ext cx="614618" cy="261712"/>
          </a:xfrm>
          <a:prstGeom prst="rect">
            <a:avLst/>
          </a:prstGeom>
          <a:solidFill>
            <a:schemeClr val="bg2">
              <a:lumMod val="50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33B48AF-D6F6-4D58-BDED-A75796B841EE}"/>
              </a:ext>
            </a:extLst>
          </p:cNvPr>
          <p:cNvSpPr/>
          <p:nvPr/>
        </p:nvSpPr>
        <p:spPr>
          <a:xfrm>
            <a:off x="7187584" y="2218996"/>
            <a:ext cx="614618" cy="1774164"/>
          </a:xfrm>
          <a:prstGeom prst="rect">
            <a:avLst/>
          </a:prstGeom>
          <a:solidFill>
            <a:srgbClr val="CC99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512" name="ZoneTexte 21511">
            <a:extLst>
              <a:ext uri="{FF2B5EF4-FFF2-40B4-BE49-F238E27FC236}">
                <a16:creationId xmlns:a16="http://schemas.microsoft.com/office/drawing/2014/main" id="{8C27329A-81C0-4B5E-A67A-5B08D7CBAE92}"/>
              </a:ext>
            </a:extLst>
          </p:cNvPr>
          <p:cNvSpPr txBox="1"/>
          <p:nvPr/>
        </p:nvSpPr>
        <p:spPr>
          <a:xfrm>
            <a:off x="10959459" y="317593"/>
            <a:ext cx="12249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Stemming</a:t>
            </a:r>
            <a:endParaRPr lang="fr-FR" sz="1600" b="1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fr-FR" sz="2400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LDA </a:t>
            </a:r>
            <a:r>
              <a:rPr lang="fr-FR" sz="2400" b="1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BoW</a:t>
            </a:r>
            <a:endParaRPr lang="fr-FR" sz="2400" b="1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FEAB5F0A-9664-4314-A195-AB601FDED3DB}"/>
              </a:ext>
            </a:extLst>
          </p:cNvPr>
          <p:cNvGrpSpPr/>
          <p:nvPr/>
        </p:nvGrpSpPr>
        <p:grpSpPr>
          <a:xfrm rot="16200000">
            <a:off x="11036012" y="1914413"/>
            <a:ext cx="1444063" cy="609165"/>
            <a:chOff x="3422708" y="100203"/>
            <a:chExt cx="1444063" cy="609165"/>
          </a:xfrm>
        </p:grpSpPr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77DEC1D4-747A-4103-8288-FF0E8385A3ED}"/>
                </a:ext>
              </a:extLst>
            </p:cNvPr>
            <p:cNvSpPr/>
            <p:nvPr/>
          </p:nvSpPr>
          <p:spPr>
            <a:xfrm>
              <a:off x="3422708" y="125835"/>
              <a:ext cx="1444063" cy="58353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BD36D9A4-82A5-47DF-9017-64940670BE3F}"/>
                </a:ext>
              </a:extLst>
            </p:cNvPr>
            <p:cNvSpPr txBox="1"/>
            <p:nvPr/>
          </p:nvSpPr>
          <p:spPr>
            <a:xfrm>
              <a:off x="3523047" y="100203"/>
              <a:ext cx="12762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L D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5303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F146693F-E1EB-46B6-9586-4DBE13484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" t="1289"/>
          <a:stretch/>
        </p:blipFill>
        <p:spPr bwMode="auto">
          <a:xfrm>
            <a:off x="795667" y="358441"/>
            <a:ext cx="9817005" cy="62636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BC3C4D-2CF8-41E5-ACED-310E80DF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6059C6D-3EFB-4F06-82DC-6A771871A40F}"/>
              </a:ext>
            </a:extLst>
          </p:cNvPr>
          <p:cNvSpPr/>
          <p:nvPr/>
        </p:nvSpPr>
        <p:spPr>
          <a:xfrm>
            <a:off x="234150" y="108653"/>
            <a:ext cx="2928929" cy="5801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2694B7E-149E-44FE-A967-9C64369F4A4B}"/>
              </a:ext>
            </a:extLst>
          </p:cNvPr>
          <p:cNvSpPr txBox="1"/>
          <p:nvPr/>
        </p:nvSpPr>
        <p:spPr>
          <a:xfrm>
            <a:off x="515749" y="86688"/>
            <a:ext cx="2647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Catégories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0DA98C-7200-45B3-B22C-39788B884FD7}"/>
              </a:ext>
            </a:extLst>
          </p:cNvPr>
          <p:cNvSpPr/>
          <p:nvPr/>
        </p:nvSpPr>
        <p:spPr>
          <a:xfrm>
            <a:off x="7403318" y="257405"/>
            <a:ext cx="252000" cy="252000"/>
          </a:xfrm>
          <a:prstGeom prst="rect">
            <a:avLst/>
          </a:prstGeom>
          <a:solidFill>
            <a:srgbClr val="FFB496"/>
          </a:solidFill>
          <a:ln>
            <a:solidFill>
              <a:srgbClr val="FFB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7BA53D-CB80-4D85-AC49-BD11C7864416}"/>
              </a:ext>
            </a:extLst>
          </p:cNvPr>
          <p:cNvSpPr/>
          <p:nvPr/>
        </p:nvSpPr>
        <p:spPr>
          <a:xfrm>
            <a:off x="5511987" y="262954"/>
            <a:ext cx="252000" cy="252000"/>
          </a:xfrm>
          <a:prstGeom prst="rect">
            <a:avLst/>
          </a:prstGeom>
          <a:solidFill>
            <a:srgbClr val="FA796B"/>
          </a:solidFill>
          <a:ln>
            <a:solidFill>
              <a:srgbClr val="FA7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9B6A9A-D08F-428D-8F4B-EB101A35630C}"/>
              </a:ext>
            </a:extLst>
          </p:cNvPr>
          <p:cNvSpPr/>
          <p:nvPr/>
        </p:nvSpPr>
        <p:spPr>
          <a:xfrm>
            <a:off x="3574331" y="256849"/>
            <a:ext cx="252000" cy="252000"/>
          </a:xfrm>
          <a:prstGeom prst="rect">
            <a:avLst/>
          </a:prstGeom>
          <a:solidFill>
            <a:srgbClr val="8B0000"/>
          </a:solidFill>
          <a:ln>
            <a:solidFill>
              <a:srgbClr val="8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D322288-F960-49AB-972B-DD0C42FEFE3B}"/>
              </a:ext>
            </a:extLst>
          </p:cNvPr>
          <p:cNvSpPr txBox="1"/>
          <p:nvPr/>
        </p:nvSpPr>
        <p:spPr>
          <a:xfrm>
            <a:off x="3833773" y="219677"/>
            <a:ext cx="1516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8B0000"/>
                </a:solidFill>
                <a:latin typeface="Arial Rounded MT Bold" panose="020F0704030504030204" pitchFamily="34" charset="0"/>
              </a:rPr>
              <a:t>Niveau 1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E4F2A6F-B1B5-4CC3-9B6B-85F861F48A8E}"/>
              </a:ext>
            </a:extLst>
          </p:cNvPr>
          <p:cNvSpPr txBox="1"/>
          <p:nvPr/>
        </p:nvSpPr>
        <p:spPr>
          <a:xfrm>
            <a:off x="5766818" y="209798"/>
            <a:ext cx="1516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FA796B"/>
                </a:solidFill>
                <a:latin typeface="Arial Rounded MT Bold" panose="020F0704030504030204" pitchFamily="34" charset="0"/>
              </a:rPr>
              <a:t>Niveau 2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D3A1B29-D929-4702-B069-61D669978479}"/>
              </a:ext>
            </a:extLst>
          </p:cNvPr>
          <p:cNvSpPr txBox="1"/>
          <p:nvPr/>
        </p:nvSpPr>
        <p:spPr>
          <a:xfrm>
            <a:off x="7775443" y="216197"/>
            <a:ext cx="1516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FFB496"/>
                </a:solidFill>
                <a:latin typeface="Arial Rounded MT Bold" panose="020F0704030504030204" pitchFamily="34" charset="0"/>
              </a:rPr>
              <a:t>Niveau 3 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F3B9FDE-B837-4CAB-9D26-9496FC5BF163}"/>
              </a:ext>
            </a:extLst>
          </p:cNvPr>
          <p:cNvGrpSpPr/>
          <p:nvPr/>
        </p:nvGrpSpPr>
        <p:grpSpPr>
          <a:xfrm>
            <a:off x="2421569" y="702582"/>
            <a:ext cx="8191103" cy="5466369"/>
            <a:chOff x="2094996" y="665258"/>
            <a:chExt cx="8191103" cy="5466369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DA66B27A-EC66-4D48-966B-2B770402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4996" y="1247146"/>
              <a:ext cx="8012020" cy="48844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7A5F7EBA-0218-4FDF-8517-94AB80F60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7797" y="2988872"/>
              <a:ext cx="6154380" cy="27697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C1FAE1A0-2879-49F1-90BB-5CCEB01E06B9}"/>
                </a:ext>
              </a:extLst>
            </p:cNvPr>
            <p:cNvSpPr txBox="1"/>
            <p:nvPr/>
          </p:nvSpPr>
          <p:spPr>
            <a:xfrm>
              <a:off x="6620439" y="2010702"/>
              <a:ext cx="3357168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fr-FR" sz="1800" dirty="0">
                  <a:latin typeface="Arial Rounded MT Bold" panose="020F0704030504030204" pitchFamily="34" charset="0"/>
                  <a:ea typeface="Yu Gothic Light" panose="020B0300000000000000" pitchFamily="34" charset="-128"/>
                </a:rPr>
                <a:t>Etude faite au niveau 1</a:t>
              </a:r>
            </a:p>
            <a:p>
              <a:pPr algn="ctr"/>
              <a:r>
                <a:rPr lang="fr-FR" sz="1800" dirty="0">
                  <a:latin typeface="Arial Rounded MT Bold" panose="020F0704030504030204" pitchFamily="34" charset="0"/>
                  <a:ea typeface="Yu Gothic Light" panose="020B0300000000000000" pitchFamily="34" charset="-128"/>
                </a:rPr>
                <a:t>(150 articles par catégorie)  </a:t>
              </a:r>
            </a:p>
          </p:txBody>
        </p:sp>
        <p:pic>
          <p:nvPicPr>
            <p:cNvPr id="18" name="Graphique 17" descr="Mille">
              <a:extLst>
                <a:ext uri="{FF2B5EF4-FFF2-40B4-BE49-F238E27FC236}">
                  <a16:creationId xmlns:a16="http://schemas.microsoft.com/office/drawing/2014/main" id="{761E6A36-D115-4C3F-9EE9-C2AADB75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01006" y="2100243"/>
              <a:ext cx="467248" cy="467248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422BAF5A-1632-464C-ACDF-C077E3D9785B}"/>
                </a:ext>
              </a:extLst>
            </p:cNvPr>
            <p:cNvSpPr txBox="1"/>
            <p:nvPr/>
          </p:nvSpPr>
          <p:spPr>
            <a:xfrm>
              <a:off x="8418067" y="2767540"/>
              <a:ext cx="16165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dirty="0">
                  <a:solidFill>
                    <a:srgbClr val="8B0000"/>
                  </a:solidFill>
                  <a:latin typeface="Arial Rounded MT Bold" panose="020F0704030504030204" pitchFamily="34" charset="0"/>
                </a:rPr>
                <a:t>7 catégories</a:t>
              </a:r>
              <a:endParaRPr lang="fr-FR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73C7663C-A664-48E2-955C-0BFACAA5D61D}"/>
                </a:ext>
              </a:extLst>
            </p:cNvPr>
            <p:cNvSpPr txBox="1"/>
            <p:nvPr/>
          </p:nvSpPr>
          <p:spPr>
            <a:xfrm>
              <a:off x="8418067" y="1269426"/>
              <a:ext cx="1837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solidFill>
                    <a:srgbClr val="FA796B"/>
                  </a:solidFill>
                  <a:latin typeface="Arial Rounded MT Bold" panose="020F0704030504030204" pitchFamily="34" charset="0"/>
                </a:rPr>
                <a:t>62 catégories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0DF0A902-D559-4EEB-841A-0393B931377A}"/>
                </a:ext>
              </a:extLst>
            </p:cNvPr>
            <p:cNvSpPr txBox="1"/>
            <p:nvPr/>
          </p:nvSpPr>
          <p:spPr>
            <a:xfrm>
              <a:off x="8297537" y="665258"/>
              <a:ext cx="1988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solidFill>
                    <a:srgbClr val="FFB496"/>
                  </a:solidFill>
                  <a:latin typeface="Arial Rounded MT Bold" panose="020F0704030504030204" pitchFamily="34" charset="0"/>
                </a:rPr>
                <a:t>243 catégories</a:t>
              </a:r>
            </a:p>
          </p:txBody>
        </p:sp>
      </p:grpSp>
      <p:sp>
        <p:nvSpPr>
          <p:cNvPr id="33" name="ZoneTexte 32">
            <a:extLst>
              <a:ext uri="{FF2B5EF4-FFF2-40B4-BE49-F238E27FC236}">
                <a16:creationId xmlns:a16="http://schemas.microsoft.com/office/drawing/2014/main" id="{C3898353-7E24-4BEB-8FCF-BAED1F3CDE46}"/>
              </a:ext>
            </a:extLst>
          </p:cNvPr>
          <p:cNvSpPr txBox="1"/>
          <p:nvPr/>
        </p:nvSpPr>
        <p:spPr>
          <a:xfrm>
            <a:off x="9724552" y="5643874"/>
            <a:ext cx="6537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8B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150</a:t>
            </a:r>
            <a:endParaRPr lang="fr-F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1142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 56">
            <a:extLst>
              <a:ext uri="{FF2B5EF4-FFF2-40B4-BE49-F238E27FC236}">
                <a16:creationId xmlns:a16="http://schemas.microsoft.com/office/drawing/2014/main" id="{A4E87A4D-ED60-46CD-8C8F-51F1E6FA1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394" y="2191325"/>
            <a:ext cx="4679598" cy="4658519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EBCCE3-63A6-4CEE-8392-AFDFC80AD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537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21505" name="Groupe 21504">
            <a:extLst>
              <a:ext uri="{FF2B5EF4-FFF2-40B4-BE49-F238E27FC236}">
                <a16:creationId xmlns:a16="http://schemas.microsoft.com/office/drawing/2014/main" id="{5F0A5549-66A6-4D4F-A08D-2E9D4E649FD5}"/>
              </a:ext>
            </a:extLst>
          </p:cNvPr>
          <p:cNvGrpSpPr/>
          <p:nvPr/>
        </p:nvGrpSpPr>
        <p:grpSpPr>
          <a:xfrm>
            <a:off x="292248" y="144965"/>
            <a:ext cx="2708781" cy="1711354"/>
            <a:chOff x="100668" y="134224"/>
            <a:chExt cx="2708781" cy="1711354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CCA5F48F-6A71-4ADF-808B-B5775AF40DA2}"/>
                </a:ext>
              </a:extLst>
            </p:cNvPr>
            <p:cNvGrpSpPr/>
            <p:nvPr/>
          </p:nvGrpSpPr>
          <p:grpSpPr>
            <a:xfrm>
              <a:off x="187052" y="224801"/>
              <a:ext cx="2418659" cy="1502804"/>
              <a:chOff x="6710101" y="3573643"/>
              <a:chExt cx="2418659" cy="1502804"/>
            </a:xfrm>
          </p:grpSpPr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BDD51D84-81C1-4590-9305-4F1713627B57}"/>
                  </a:ext>
                </a:extLst>
              </p:cNvPr>
              <p:cNvSpPr txBox="1"/>
              <p:nvPr/>
            </p:nvSpPr>
            <p:spPr>
              <a:xfrm>
                <a:off x="7573863" y="3573643"/>
                <a:ext cx="1293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400" b="1" dirty="0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Watches</a:t>
                </a:r>
              </a:p>
            </p:txBody>
          </p:sp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64C4ADA4-6528-4F81-A8AF-80CEB860AF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0101" y="3850642"/>
                <a:ext cx="2418659" cy="1225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3750D5E-585A-4ECC-AAC1-87DD99B91191}"/>
                </a:ext>
              </a:extLst>
            </p:cNvPr>
            <p:cNvSpPr/>
            <p:nvPr/>
          </p:nvSpPr>
          <p:spPr>
            <a:xfrm>
              <a:off x="100668" y="134224"/>
              <a:ext cx="2708781" cy="1711354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504" name="Groupe 21503">
            <a:extLst>
              <a:ext uri="{FF2B5EF4-FFF2-40B4-BE49-F238E27FC236}">
                <a16:creationId xmlns:a16="http://schemas.microsoft.com/office/drawing/2014/main" id="{73CB1D9C-9D75-4C62-929C-8C476DE7D790}"/>
              </a:ext>
            </a:extLst>
          </p:cNvPr>
          <p:cNvGrpSpPr/>
          <p:nvPr/>
        </p:nvGrpSpPr>
        <p:grpSpPr>
          <a:xfrm>
            <a:off x="286778" y="2418733"/>
            <a:ext cx="2832595" cy="1711354"/>
            <a:chOff x="3001852" y="134224"/>
            <a:chExt cx="2832595" cy="1711354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E8FF74DB-50AC-402D-8862-C80FD11DD51C}"/>
                </a:ext>
              </a:extLst>
            </p:cNvPr>
            <p:cNvGrpSpPr/>
            <p:nvPr/>
          </p:nvGrpSpPr>
          <p:grpSpPr>
            <a:xfrm>
              <a:off x="3050868" y="163124"/>
              <a:ext cx="2783579" cy="1653553"/>
              <a:chOff x="259643" y="2403645"/>
              <a:chExt cx="2783579" cy="1653553"/>
            </a:xfrm>
          </p:grpSpPr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35BBDF27-7F2F-4F90-93A3-484C2D9C2417}"/>
                  </a:ext>
                </a:extLst>
              </p:cNvPr>
              <p:cNvSpPr txBox="1"/>
              <p:nvPr/>
            </p:nvSpPr>
            <p:spPr>
              <a:xfrm>
                <a:off x="259643" y="2403645"/>
                <a:ext cx="27835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400" b="1" dirty="0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Home </a:t>
                </a:r>
                <a:r>
                  <a:rPr lang="fr-FR" sz="1400" b="1" dirty="0" err="1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Decor</a:t>
                </a:r>
                <a:r>
                  <a:rPr lang="fr-FR" sz="1400" b="1" dirty="0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 &amp; Festive </a:t>
                </a:r>
                <a:r>
                  <a:rPr lang="fr-FR" sz="1400" b="1" dirty="0" err="1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Needs</a:t>
                </a:r>
                <a:endParaRPr lang="fr-FR" sz="1400" b="1" dirty="0">
                  <a:solidFill>
                    <a:schemeClr val="accent1">
                      <a:lumMod val="5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18" name="Picture 8">
                <a:extLst>
                  <a:ext uri="{FF2B5EF4-FFF2-40B4-BE49-F238E27FC236}">
                    <a16:creationId xmlns:a16="http://schemas.microsoft.com/office/drawing/2014/main" id="{D5E6CB1B-9BA3-4DA3-A948-0124C08917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260" y="2737814"/>
                <a:ext cx="2603301" cy="1319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00F449-3780-4065-8858-F93ADFE0D197}"/>
                </a:ext>
              </a:extLst>
            </p:cNvPr>
            <p:cNvSpPr/>
            <p:nvPr/>
          </p:nvSpPr>
          <p:spPr>
            <a:xfrm>
              <a:off x="3001852" y="134224"/>
              <a:ext cx="2708781" cy="1711354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1EB9414E-8879-42A1-9579-5834EC2E7A21}"/>
              </a:ext>
            </a:extLst>
          </p:cNvPr>
          <p:cNvGrpSpPr/>
          <p:nvPr/>
        </p:nvGrpSpPr>
        <p:grpSpPr>
          <a:xfrm>
            <a:off x="160040" y="4782403"/>
            <a:ext cx="2774386" cy="1711354"/>
            <a:chOff x="5959833" y="107534"/>
            <a:chExt cx="2774386" cy="1711354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7CB77374-5136-4F65-86A4-553E9FEB531C}"/>
                </a:ext>
              </a:extLst>
            </p:cNvPr>
            <p:cNvGrpSpPr/>
            <p:nvPr/>
          </p:nvGrpSpPr>
          <p:grpSpPr>
            <a:xfrm>
              <a:off x="6115564" y="149149"/>
              <a:ext cx="2618655" cy="1585885"/>
              <a:chOff x="7377031" y="2357823"/>
              <a:chExt cx="2618655" cy="1585885"/>
            </a:xfrm>
          </p:grpSpPr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4BE23EA-33A7-4DBF-B4CA-7EB4E35BC2A5}"/>
                  </a:ext>
                </a:extLst>
              </p:cNvPr>
              <p:cNvSpPr txBox="1"/>
              <p:nvPr/>
            </p:nvSpPr>
            <p:spPr>
              <a:xfrm>
                <a:off x="7392384" y="2357823"/>
                <a:ext cx="26033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400" b="1" dirty="0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Beauty and </a:t>
                </a:r>
                <a:r>
                  <a:rPr lang="fr-FR" sz="1400" b="1" dirty="0" err="1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Personal</a:t>
                </a:r>
                <a:r>
                  <a:rPr lang="fr-FR" sz="1400" b="1" dirty="0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 Care</a:t>
                </a:r>
              </a:p>
            </p:txBody>
          </p:sp>
          <p:pic>
            <p:nvPicPr>
              <p:cNvPr id="25" name="Picture 12">
                <a:extLst>
                  <a:ext uri="{FF2B5EF4-FFF2-40B4-BE49-F238E27FC236}">
                    <a16:creationId xmlns:a16="http://schemas.microsoft.com/office/drawing/2014/main" id="{64C9706F-5310-455A-9509-CACDB69DEA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7031" y="2717902"/>
                <a:ext cx="2418660" cy="12258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4367CE-4E37-43E5-8929-5EA26500D978}"/>
                </a:ext>
              </a:extLst>
            </p:cNvPr>
            <p:cNvSpPr/>
            <p:nvPr/>
          </p:nvSpPr>
          <p:spPr>
            <a:xfrm>
              <a:off x="5959833" y="107534"/>
              <a:ext cx="2708781" cy="1711354"/>
            </a:xfrm>
            <a:prstGeom prst="rect">
              <a:avLst/>
            </a:prstGeom>
            <a:noFill/>
            <a:ln w="38100" cap="flat" cmpd="sng" algn="ctr">
              <a:solidFill>
                <a:srgbClr val="CDB9DB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507" name="Groupe 21506">
            <a:extLst>
              <a:ext uri="{FF2B5EF4-FFF2-40B4-BE49-F238E27FC236}">
                <a16:creationId xmlns:a16="http://schemas.microsoft.com/office/drawing/2014/main" id="{FEE7D597-18FC-4287-ADB9-CF489D80CF71}"/>
              </a:ext>
            </a:extLst>
          </p:cNvPr>
          <p:cNvGrpSpPr/>
          <p:nvPr/>
        </p:nvGrpSpPr>
        <p:grpSpPr>
          <a:xfrm>
            <a:off x="4516557" y="123957"/>
            <a:ext cx="2708781" cy="1711354"/>
            <a:chOff x="8835512" y="110336"/>
            <a:chExt cx="2708781" cy="1711354"/>
          </a:xfrm>
        </p:grpSpPr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73D23164-67D8-48AD-AC12-59BC466717B6}"/>
                </a:ext>
              </a:extLst>
            </p:cNvPr>
            <p:cNvGrpSpPr/>
            <p:nvPr/>
          </p:nvGrpSpPr>
          <p:grpSpPr>
            <a:xfrm>
              <a:off x="8901117" y="123578"/>
              <a:ext cx="2572313" cy="1611456"/>
              <a:chOff x="8462510" y="2163128"/>
              <a:chExt cx="2572313" cy="1611456"/>
            </a:xfrm>
          </p:grpSpPr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29129660-0EE1-4143-BA0D-BB82A77FB089}"/>
                  </a:ext>
                </a:extLst>
              </p:cNvPr>
              <p:cNvSpPr txBox="1"/>
              <p:nvPr/>
            </p:nvSpPr>
            <p:spPr>
              <a:xfrm>
                <a:off x="9156576" y="2163128"/>
                <a:ext cx="164144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400" b="1" dirty="0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Computers</a:t>
                </a:r>
              </a:p>
            </p:txBody>
          </p:sp>
          <p:pic>
            <p:nvPicPr>
              <p:cNvPr id="26" name="Picture 14">
                <a:extLst>
                  <a:ext uri="{FF2B5EF4-FFF2-40B4-BE49-F238E27FC236}">
                    <a16:creationId xmlns:a16="http://schemas.microsoft.com/office/drawing/2014/main" id="{54756302-5791-44A3-8BAF-3FCDA27A70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2510" y="2470905"/>
                <a:ext cx="2572313" cy="130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9E802C6-D805-480C-8190-1866F21F8562}"/>
                </a:ext>
              </a:extLst>
            </p:cNvPr>
            <p:cNvSpPr/>
            <p:nvPr/>
          </p:nvSpPr>
          <p:spPr>
            <a:xfrm>
              <a:off x="8835512" y="110336"/>
              <a:ext cx="2708781" cy="1711354"/>
            </a:xfrm>
            <a:prstGeom prst="rect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509" name="Groupe 21508">
            <a:extLst>
              <a:ext uri="{FF2B5EF4-FFF2-40B4-BE49-F238E27FC236}">
                <a16:creationId xmlns:a16="http://schemas.microsoft.com/office/drawing/2014/main" id="{0AF84CAD-E8D1-4FDB-82C8-6FFFFDAD68EA}"/>
              </a:ext>
            </a:extLst>
          </p:cNvPr>
          <p:cNvGrpSpPr/>
          <p:nvPr/>
        </p:nvGrpSpPr>
        <p:grpSpPr>
          <a:xfrm>
            <a:off x="7985009" y="168254"/>
            <a:ext cx="2708781" cy="1711354"/>
            <a:chOff x="8498130" y="1926901"/>
            <a:chExt cx="2708781" cy="1711354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BA44DED2-F3EB-4789-8377-46F1522C3BC2}"/>
                </a:ext>
              </a:extLst>
            </p:cNvPr>
            <p:cNvGrpSpPr/>
            <p:nvPr/>
          </p:nvGrpSpPr>
          <p:grpSpPr>
            <a:xfrm>
              <a:off x="8611800" y="1955258"/>
              <a:ext cx="2481439" cy="1565399"/>
              <a:chOff x="6646677" y="1888566"/>
              <a:chExt cx="2481439" cy="1565399"/>
            </a:xfrm>
          </p:grpSpPr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50CC83B-47F0-4AE3-9735-483FE715C30E}"/>
                  </a:ext>
                </a:extLst>
              </p:cNvPr>
              <p:cNvSpPr txBox="1"/>
              <p:nvPr/>
            </p:nvSpPr>
            <p:spPr>
              <a:xfrm>
                <a:off x="7298226" y="1888566"/>
                <a:ext cx="12249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400" b="1" dirty="0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Baby Care</a:t>
                </a:r>
              </a:p>
            </p:txBody>
          </p:sp>
          <p:pic>
            <p:nvPicPr>
              <p:cNvPr id="12" name="Picture 4">
                <a:extLst>
                  <a:ext uri="{FF2B5EF4-FFF2-40B4-BE49-F238E27FC236}">
                    <a16:creationId xmlns:a16="http://schemas.microsoft.com/office/drawing/2014/main" id="{C338B558-C31A-4225-B0DC-0995880206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6677" y="2196342"/>
                <a:ext cx="2481439" cy="1257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F937D49-12D5-4E99-BE1C-D85F95CFF21E}"/>
                </a:ext>
              </a:extLst>
            </p:cNvPr>
            <p:cNvSpPr/>
            <p:nvPr/>
          </p:nvSpPr>
          <p:spPr>
            <a:xfrm>
              <a:off x="8498130" y="1926901"/>
              <a:ext cx="2708781" cy="1711354"/>
            </a:xfrm>
            <a:prstGeom prst="rect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510" name="Groupe 21509">
            <a:extLst>
              <a:ext uri="{FF2B5EF4-FFF2-40B4-BE49-F238E27FC236}">
                <a16:creationId xmlns:a16="http://schemas.microsoft.com/office/drawing/2014/main" id="{8A3EEF33-40B8-439F-825E-635FE0B33B91}"/>
              </a:ext>
            </a:extLst>
          </p:cNvPr>
          <p:cNvGrpSpPr/>
          <p:nvPr/>
        </p:nvGrpSpPr>
        <p:grpSpPr>
          <a:xfrm>
            <a:off x="8016695" y="2468991"/>
            <a:ext cx="2708781" cy="1711354"/>
            <a:chOff x="5308923" y="2241931"/>
            <a:chExt cx="2708781" cy="1711354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6458284C-6649-4C08-82DD-68C10CA27F36}"/>
                </a:ext>
              </a:extLst>
            </p:cNvPr>
            <p:cNvGrpSpPr/>
            <p:nvPr/>
          </p:nvGrpSpPr>
          <p:grpSpPr>
            <a:xfrm>
              <a:off x="5381735" y="2263034"/>
              <a:ext cx="2481439" cy="1565400"/>
              <a:chOff x="6134950" y="152044"/>
              <a:chExt cx="2481439" cy="1565400"/>
            </a:xfrm>
          </p:grpSpPr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FD4EC56-88D0-45C8-AB88-6E088BF25575}"/>
                  </a:ext>
                </a:extLst>
              </p:cNvPr>
              <p:cNvSpPr txBox="1"/>
              <p:nvPr/>
            </p:nvSpPr>
            <p:spPr>
              <a:xfrm>
                <a:off x="6573168" y="152044"/>
                <a:ext cx="183041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400" b="1" dirty="0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Home </a:t>
                </a:r>
                <a:r>
                  <a:rPr lang="fr-FR" sz="1400" b="1" dirty="0" err="1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Furnishing</a:t>
                </a:r>
                <a:endParaRPr lang="fr-FR" sz="1400" b="1" dirty="0">
                  <a:solidFill>
                    <a:schemeClr val="accent1">
                      <a:lumMod val="5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E633A65E-BA75-4BF5-A6BA-6BCBF04C27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4950" y="459821"/>
                <a:ext cx="2481439" cy="1257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D2E8F46-4812-4246-9650-BCE6CB9ADE50}"/>
                </a:ext>
              </a:extLst>
            </p:cNvPr>
            <p:cNvSpPr/>
            <p:nvPr/>
          </p:nvSpPr>
          <p:spPr>
            <a:xfrm>
              <a:off x="5308923" y="2241931"/>
              <a:ext cx="2708781" cy="1711354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508" name="Groupe 21507">
            <a:extLst>
              <a:ext uri="{FF2B5EF4-FFF2-40B4-BE49-F238E27FC236}">
                <a16:creationId xmlns:a16="http://schemas.microsoft.com/office/drawing/2014/main" id="{E00B9E8B-7625-4DC8-8F57-3377EC75E485}"/>
              </a:ext>
            </a:extLst>
          </p:cNvPr>
          <p:cNvGrpSpPr/>
          <p:nvPr/>
        </p:nvGrpSpPr>
        <p:grpSpPr>
          <a:xfrm>
            <a:off x="8041466" y="4782403"/>
            <a:ext cx="2708781" cy="1711354"/>
            <a:chOff x="5379830" y="4614906"/>
            <a:chExt cx="2708781" cy="1711354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10774E89-404A-4D57-A60C-2FEF0145931C}"/>
                </a:ext>
              </a:extLst>
            </p:cNvPr>
            <p:cNvGrpSpPr/>
            <p:nvPr/>
          </p:nvGrpSpPr>
          <p:grpSpPr>
            <a:xfrm>
              <a:off x="5379830" y="4614906"/>
              <a:ext cx="2603301" cy="1623070"/>
              <a:chOff x="5692547" y="3917401"/>
              <a:chExt cx="2603301" cy="1623070"/>
            </a:xfrm>
          </p:grpSpPr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25DAA8A2-FC50-481A-8881-6DEEB1DDC92A}"/>
                  </a:ext>
                </a:extLst>
              </p:cNvPr>
              <p:cNvSpPr txBox="1"/>
              <p:nvPr/>
            </p:nvSpPr>
            <p:spPr>
              <a:xfrm>
                <a:off x="6184394" y="3917401"/>
                <a:ext cx="186903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400" b="1" dirty="0" err="1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Kitchen</a:t>
                </a:r>
                <a:r>
                  <a:rPr lang="fr-FR" sz="1400" b="1" dirty="0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 &amp; </a:t>
                </a:r>
                <a:r>
                  <a:rPr lang="fr-FR" sz="1400" b="1" dirty="0" err="1">
                    <a:solidFill>
                      <a:schemeClr val="accent1">
                        <a:lumMod val="50000"/>
                      </a:schemeClr>
                    </a:solidFill>
                    <a:latin typeface="Arial Rounded MT Bold" panose="020F0704030504030204" pitchFamily="34" charset="0"/>
                  </a:rPr>
                  <a:t>Dining</a:t>
                </a:r>
                <a:endParaRPr lang="fr-FR" sz="1400" b="1" dirty="0">
                  <a:solidFill>
                    <a:schemeClr val="accent1">
                      <a:lumMod val="5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4E00C749-4C3B-48F1-A4DF-59C477765A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2547" y="4221087"/>
                <a:ext cx="2603301" cy="1319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E7BDD6-AB5E-4415-A655-3C74D97274B2}"/>
                </a:ext>
              </a:extLst>
            </p:cNvPr>
            <p:cNvSpPr/>
            <p:nvPr/>
          </p:nvSpPr>
          <p:spPr>
            <a:xfrm>
              <a:off x="5379830" y="4614906"/>
              <a:ext cx="2708781" cy="1711354"/>
            </a:xfrm>
            <a:prstGeom prst="rect">
              <a:avLst/>
            </a:prstGeom>
            <a:noFill/>
            <a:ln w="38100" cap="flat" cmpd="sng" algn="ctr">
              <a:solidFill>
                <a:srgbClr val="CC99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E412C92C-9A48-45CC-9B00-B299ED61631D}"/>
              </a:ext>
            </a:extLst>
          </p:cNvPr>
          <p:cNvSpPr/>
          <p:nvPr/>
        </p:nvSpPr>
        <p:spPr>
          <a:xfrm>
            <a:off x="5296838" y="2245376"/>
            <a:ext cx="696287" cy="131700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B0D484-6359-4CDC-BCE6-FEB0472EF979}"/>
              </a:ext>
            </a:extLst>
          </p:cNvPr>
          <p:cNvSpPr/>
          <p:nvPr/>
        </p:nvSpPr>
        <p:spPr>
          <a:xfrm>
            <a:off x="7227083" y="2235587"/>
            <a:ext cx="614618" cy="148073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81DE125-B231-4305-AC7E-50D7E8DE6B8E}"/>
              </a:ext>
            </a:extLst>
          </p:cNvPr>
          <p:cNvSpPr/>
          <p:nvPr/>
        </p:nvSpPr>
        <p:spPr>
          <a:xfrm>
            <a:off x="4674511" y="2245376"/>
            <a:ext cx="614618" cy="877405"/>
          </a:xfrm>
          <a:prstGeom prst="rect">
            <a:avLst/>
          </a:prstGeom>
          <a:solidFill>
            <a:srgbClr val="CDB9D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6C8131-1BF8-42D7-AE1A-EDE3E1D368E2}"/>
              </a:ext>
            </a:extLst>
          </p:cNvPr>
          <p:cNvSpPr/>
          <p:nvPr/>
        </p:nvSpPr>
        <p:spPr>
          <a:xfrm>
            <a:off x="3442605" y="2234910"/>
            <a:ext cx="614618" cy="861492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E25387-63DB-400D-BDC1-B17476480F7D}"/>
              </a:ext>
            </a:extLst>
          </p:cNvPr>
          <p:cNvSpPr/>
          <p:nvPr/>
        </p:nvSpPr>
        <p:spPr>
          <a:xfrm>
            <a:off x="4059893" y="2235360"/>
            <a:ext cx="614618" cy="464913"/>
          </a:xfrm>
          <a:prstGeom prst="rect">
            <a:avLst/>
          </a:prstGeom>
          <a:solidFill>
            <a:srgbClr val="FFFF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33B48AF-D6F6-4D58-BDED-A75796B841EE}"/>
              </a:ext>
            </a:extLst>
          </p:cNvPr>
          <p:cNvSpPr/>
          <p:nvPr/>
        </p:nvSpPr>
        <p:spPr>
          <a:xfrm>
            <a:off x="5982128" y="2234910"/>
            <a:ext cx="614618" cy="887871"/>
          </a:xfrm>
          <a:prstGeom prst="rect">
            <a:avLst/>
          </a:prstGeom>
          <a:solidFill>
            <a:srgbClr val="CC99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1F009D5-F4F6-4FAD-9A38-2347A572E152}"/>
              </a:ext>
            </a:extLst>
          </p:cNvPr>
          <p:cNvSpPr/>
          <p:nvPr/>
        </p:nvSpPr>
        <p:spPr>
          <a:xfrm>
            <a:off x="6599416" y="2234910"/>
            <a:ext cx="614618" cy="918845"/>
          </a:xfrm>
          <a:prstGeom prst="rect">
            <a:avLst/>
          </a:prstGeom>
          <a:solidFill>
            <a:schemeClr val="bg2">
              <a:lumMod val="50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67FF6167-7401-41EC-ADD9-AA75D7563551}"/>
              </a:ext>
            </a:extLst>
          </p:cNvPr>
          <p:cNvSpPr txBox="1"/>
          <p:nvPr/>
        </p:nvSpPr>
        <p:spPr>
          <a:xfrm>
            <a:off x="10926099" y="265818"/>
            <a:ext cx="12583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Stemming</a:t>
            </a:r>
            <a:endParaRPr lang="fr-FR" sz="1600" b="1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fr-FR" sz="2400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LDA TF-IDF</a:t>
            </a: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9824D9A0-E620-4F88-BCC0-AFD000B0FC8C}"/>
              </a:ext>
            </a:extLst>
          </p:cNvPr>
          <p:cNvGrpSpPr/>
          <p:nvPr/>
        </p:nvGrpSpPr>
        <p:grpSpPr>
          <a:xfrm rot="16200000">
            <a:off x="11036012" y="1914413"/>
            <a:ext cx="1444063" cy="609165"/>
            <a:chOff x="3422708" y="100203"/>
            <a:chExt cx="1444063" cy="609165"/>
          </a:xfrm>
        </p:grpSpPr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DAD14052-E163-4934-A88A-0AB130FA90EF}"/>
                </a:ext>
              </a:extLst>
            </p:cNvPr>
            <p:cNvSpPr/>
            <p:nvPr/>
          </p:nvSpPr>
          <p:spPr>
            <a:xfrm>
              <a:off x="3422708" y="125835"/>
              <a:ext cx="1444063" cy="58353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3C7782E9-5D76-478D-9B20-ADA48165C691}"/>
                </a:ext>
              </a:extLst>
            </p:cNvPr>
            <p:cNvSpPr txBox="1"/>
            <p:nvPr/>
          </p:nvSpPr>
          <p:spPr>
            <a:xfrm>
              <a:off x="3523047" y="100203"/>
              <a:ext cx="12762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L D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625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6AE92E-FD75-44ED-BA81-1EBFC5C4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51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67DA279-498E-4562-B769-CDFB33622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77" y="142875"/>
            <a:ext cx="10229850" cy="6572250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734C4A92-3422-43AD-AAFE-25A37D01FC14}"/>
              </a:ext>
            </a:extLst>
          </p:cNvPr>
          <p:cNvGrpSpPr/>
          <p:nvPr/>
        </p:nvGrpSpPr>
        <p:grpSpPr>
          <a:xfrm rot="16200000">
            <a:off x="11026681" y="560324"/>
            <a:ext cx="1444063" cy="609165"/>
            <a:chOff x="3422708" y="100203"/>
            <a:chExt cx="1444063" cy="609165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BC72AC20-C66B-406E-81BE-616FDCCE9E50}"/>
                </a:ext>
              </a:extLst>
            </p:cNvPr>
            <p:cNvSpPr/>
            <p:nvPr/>
          </p:nvSpPr>
          <p:spPr>
            <a:xfrm>
              <a:off x="3422708" y="125835"/>
              <a:ext cx="1444063" cy="58353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20C0424-3E78-4CFC-B64C-60B7168770A8}"/>
                </a:ext>
              </a:extLst>
            </p:cNvPr>
            <p:cNvSpPr txBox="1"/>
            <p:nvPr/>
          </p:nvSpPr>
          <p:spPr>
            <a:xfrm>
              <a:off x="3523047" y="100203"/>
              <a:ext cx="12762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L D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9084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2BE973A-B30D-4694-B71B-034A06E334BC}"/>
              </a:ext>
            </a:extLst>
          </p:cNvPr>
          <p:cNvSpPr/>
          <p:nvPr/>
        </p:nvSpPr>
        <p:spPr>
          <a:xfrm>
            <a:off x="10531360" y="0"/>
            <a:ext cx="16606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7896EF-D519-46E4-9148-CB9C0D531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022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30951B5-A071-410E-B904-D9469572B173}"/>
              </a:ext>
            </a:extLst>
          </p:cNvPr>
          <p:cNvGrpSpPr/>
          <p:nvPr/>
        </p:nvGrpSpPr>
        <p:grpSpPr>
          <a:xfrm>
            <a:off x="290022" y="141683"/>
            <a:ext cx="4925790" cy="609165"/>
            <a:chOff x="3422708" y="100203"/>
            <a:chExt cx="1444063" cy="609165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89A76CCC-376B-4C99-A5C6-B3C2F8279FB5}"/>
                </a:ext>
              </a:extLst>
            </p:cNvPr>
            <p:cNvSpPr/>
            <p:nvPr/>
          </p:nvSpPr>
          <p:spPr>
            <a:xfrm>
              <a:off x="3422708" y="125835"/>
              <a:ext cx="1444063" cy="58353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B59F93D-A995-47AF-8EA1-014671C3011F}"/>
                </a:ext>
              </a:extLst>
            </p:cNvPr>
            <p:cNvSpPr txBox="1"/>
            <p:nvPr/>
          </p:nvSpPr>
          <p:spPr>
            <a:xfrm>
              <a:off x="3523047" y="100203"/>
              <a:ext cx="12762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Matrice de confusion</a:t>
              </a:r>
            </a:p>
          </p:txBody>
        </p:sp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140DBAC2-4B57-43A3-B38A-EA7B1E52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22" y="928117"/>
            <a:ext cx="3178126" cy="55558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EC2F400-5807-470D-96B3-AD68871D8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9"/>
          <a:stretch/>
        </p:blipFill>
        <p:spPr>
          <a:xfrm rot="5400000">
            <a:off x="4255192" y="2173450"/>
            <a:ext cx="482023" cy="80473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98A4C2E-437D-4289-8F2A-A50C940BC4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1976"/>
          <a:stretch/>
        </p:blipFill>
        <p:spPr>
          <a:xfrm rot="5400000">
            <a:off x="4333429" y="1562521"/>
            <a:ext cx="491082" cy="97510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E6ABBDC9-1211-48E6-BE17-AA449F0CB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570944" y="2363296"/>
            <a:ext cx="482025" cy="14503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C82ADFE-5FF7-400C-9EC6-EE36E88103D8}"/>
              </a:ext>
            </a:extLst>
          </p:cNvPr>
          <p:cNvSpPr/>
          <p:nvPr/>
        </p:nvSpPr>
        <p:spPr>
          <a:xfrm>
            <a:off x="1250303" y="5231210"/>
            <a:ext cx="2789852" cy="252000"/>
          </a:xfrm>
          <a:prstGeom prst="rect">
            <a:avLst/>
          </a:prstGeom>
          <a:solidFill>
            <a:srgbClr val="FFE18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67B74D-97E7-4471-9E80-D13C5480DD09}"/>
              </a:ext>
            </a:extLst>
          </p:cNvPr>
          <p:cNvSpPr/>
          <p:nvPr/>
        </p:nvSpPr>
        <p:spPr>
          <a:xfrm>
            <a:off x="1250303" y="2102325"/>
            <a:ext cx="2789852" cy="252000"/>
          </a:xfrm>
          <a:prstGeom prst="rect">
            <a:avLst/>
          </a:prstGeom>
          <a:solidFill>
            <a:srgbClr val="8FF9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A57943-7048-4C65-A344-22D8E361C1F4}"/>
              </a:ext>
            </a:extLst>
          </p:cNvPr>
          <p:cNvSpPr/>
          <p:nvPr/>
        </p:nvSpPr>
        <p:spPr>
          <a:xfrm>
            <a:off x="1250303" y="2354325"/>
            <a:ext cx="2789852" cy="252000"/>
          </a:xfrm>
          <a:prstGeom prst="rect">
            <a:avLst/>
          </a:prstGeom>
          <a:solidFill>
            <a:srgbClr val="EBBAB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4B649B-FE4A-4835-8C35-3AE8C35C0074}"/>
              </a:ext>
            </a:extLst>
          </p:cNvPr>
          <p:cNvSpPr/>
          <p:nvPr/>
        </p:nvSpPr>
        <p:spPr>
          <a:xfrm>
            <a:off x="1250303" y="2860363"/>
            <a:ext cx="2789852" cy="252000"/>
          </a:xfrm>
          <a:prstGeom prst="rect">
            <a:avLst/>
          </a:prstGeom>
          <a:solidFill>
            <a:srgbClr val="FF90A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2BEBB6-7206-4E9E-B134-FB802E4271B0}"/>
              </a:ext>
            </a:extLst>
          </p:cNvPr>
          <p:cNvSpPr/>
          <p:nvPr/>
        </p:nvSpPr>
        <p:spPr>
          <a:xfrm>
            <a:off x="1250303" y="3806810"/>
            <a:ext cx="2789852" cy="252000"/>
          </a:xfrm>
          <a:prstGeom prst="rect">
            <a:avLst/>
          </a:prstGeom>
          <a:solidFill>
            <a:srgbClr val="FFF4C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2B9C10-24BB-4477-BFE7-435A8810B4E1}"/>
              </a:ext>
            </a:extLst>
          </p:cNvPr>
          <p:cNvSpPr/>
          <p:nvPr/>
        </p:nvSpPr>
        <p:spPr>
          <a:xfrm>
            <a:off x="1250303" y="4753257"/>
            <a:ext cx="2789852" cy="252000"/>
          </a:xfrm>
          <a:prstGeom prst="rect">
            <a:avLst/>
          </a:prstGeom>
          <a:solidFill>
            <a:srgbClr val="A6E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2071F3E-0617-44AE-A2D4-298A95B61B51}"/>
              </a:ext>
            </a:extLst>
          </p:cNvPr>
          <p:cNvSpPr/>
          <p:nvPr/>
        </p:nvSpPr>
        <p:spPr>
          <a:xfrm>
            <a:off x="1250303" y="1162459"/>
            <a:ext cx="2789852" cy="252000"/>
          </a:xfrm>
          <a:prstGeom prst="rect">
            <a:avLst/>
          </a:prstGeom>
          <a:solidFill>
            <a:srgbClr val="CFB7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81F09535-822B-425B-A301-B044166DD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526282" y="707783"/>
            <a:ext cx="495235" cy="1404588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ED382B62-1605-40AF-97BD-4E5BC46DD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740445" y="4574656"/>
            <a:ext cx="503802" cy="1811082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8F61A3D3-7FB5-44F8-9B5B-C8CD77939F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520649" y="3334265"/>
            <a:ext cx="501616" cy="1355242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B58E5668-81E3-4901-8756-648732C1CA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636" b="1289"/>
          <a:stretch/>
        </p:blipFill>
        <p:spPr>
          <a:xfrm rot="5400000">
            <a:off x="4475564" y="4134535"/>
            <a:ext cx="495108" cy="127262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F783F92-DE03-4534-BBE7-AAC170E95C54}"/>
              </a:ext>
            </a:extLst>
          </p:cNvPr>
          <p:cNvSpPr/>
          <p:nvPr/>
        </p:nvSpPr>
        <p:spPr>
          <a:xfrm>
            <a:off x="6028969" y="3727229"/>
            <a:ext cx="1920124" cy="252000"/>
          </a:xfrm>
          <a:prstGeom prst="rect">
            <a:avLst/>
          </a:prstGeom>
          <a:solidFill>
            <a:srgbClr val="FFE18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E24AED-8F76-48C5-9119-93BEF9DF9455}"/>
              </a:ext>
            </a:extLst>
          </p:cNvPr>
          <p:cNvSpPr/>
          <p:nvPr/>
        </p:nvSpPr>
        <p:spPr>
          <a:xfrm>
            <a:off x="6039692" y="2667039"/>
            <a:ext cx="1920124" cy="252000"/>
          </a:xfrm>
          <a:prstGeom prst="rect">
            <a:avLst/>
          </a:prstGeom>
          <a:solidFill>
            <a:srgbClr val="8FF9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4324C77-24AE-4DFE-9D02-2A3FC45B0B37}"/>
              </a:ext>
            </a:extLst>
          </p:cNvPr>
          <p:cNvSpPr/>
          <p:nvPr/>
        </p:nvSpPr>
        <p:spPr>
          <a:xfrm>
            <a:off x="6039692" y="2334834"/>
            <a:ext cx="1941570" cy="252000"/>
          </a:xfrm>
          <a:prstGeom prst="rect">
            <a:avLst/>
          </a:prstGeom>
          <a:solidFill>
            <a:srgbClr val="EBBAB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9381A2-9E97-4FDA-9FEB-D393FB6DBE64}"/>
              </a:ext>
            </a:extLst>
          </p:cNvPr>
          <p:cNvSpPr/>
          <p:nvPr/>
        </p:nvSpPr>
        <p:spPr>
          <a:xfrm>
            <a:off x="6018246" y="3070336"/>
            <a:ext cx="1941570" cy="252000"/>
          </a:xfrm>
          <a:prstGeom prst="rect">
            <a:avLst/>
          </a:prstGeom>
          <a:solidFill>
            <a:srgbClr val="FF90A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2BF17CA-48BD-4617-943A-D83EF71E5535}"/>
              </a:ext>
            </a:extLst>
          </p:cNvPr>
          <p:cNvSpPr/>
          <p:nvPr/>
        </p:nvSpPr>
        <p:spPr>
          <a:xfrm>
            <a:off x="6039692" y="4094187"/>
            <a:ext cx="1920124" cy="252000"/>
          </a:xfrm>
          <a:prstGeom prst="rect">
            <a:avLst/>
          </a:prstGeom>
          <a:solidFill>
            <a:srgbClr val="FFF4C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01D3B77-83C4-4B3B-9D84-AC6DBDEACE0D}"/>
              </a:ext>
            </a:extLst>
          </p:cNvPr>
          <p:cNvSpPr/>
          <p:nvPr/>
        </p:nvSpPr>
        <p:spPr>
          <a:xfrm>
            <a:off x="6018245" y="3396599"/>
            <a:ext cx="1930847" cy="252000"/>
          </a:xfrm>
          <a:prstGeom prst="rect">
            <a:avLst/>
          </a:prstGeom>
          <a:solidFill>
            <a:srgbClr val="CFB7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ADA53F-86EB-418C-AA80-044007D5FD99}"/>
              </a:ext>
            </a:extLst>
          </p:cNvPr>
          <p:cNvSpPr/>
          <p:nvPr/>
        </p:nvSpPr>
        <p:spPr>
          <a:xfrm>
            <a:off x="6039690" y="4456282"/>
            <a:ext cx="1920125" cy="252000"/>
          </a:xfrm>
          <a:prstGeom prst="rect">
            <a:avLst/>
          </a:prstGeom>
          <a:solidFill>
            <a:srgbClr val="A6E3D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197CC34-EEB6-4F01-B0A2-1848C09A4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692" y="2232169"/>
            <a:ext cx="5870548" cy="280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2FE73D6E-57F2-4A9E-9E6D-11F373578243}"/>
              </a:ext>
            </a:extLst>
          </p:cNvPr>
          <p:cNvCxnSpPr>
            <a:cxnSpLocks/>
            <a:stCxn id="26" idx="0"/>
          </p:cNvCxnSpPr>
          <p:nvPr/>
        </p:nvCxnSpPr>
        <p:spPr>
          <a:xfrm>
            <a:off x="5066523" y="2050074"/>
            <a:ext cx="1029477" cy="766755"/>
          </a:xfrm>
          <a:prstGeom prst="line">
            <a:avLst/>
          </a:prstGeom>
          <a:ln w="28575">
            <a:solidFill>
              <a:srgbClr val="8FF9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7079C54-0A61-465E-8892-49EC3C63EB33}"/>
              </a:ext>
            </a:extLst>
          </p:cNvPr>
          <p:cNvCxnSpPr>
            <a:cxnSpLocks/>
          </p:cNvCxnSpPr>
          <p:nvPr/>
        </p:nvCxnSpPr>
        <p:spPr>
          <a:xfrm>
            <a:off x="5069986" y="1522520"/>
            <a:ext cx="948259" cy="2009710"/>
          </a:xfrm>
          <a:prstGeom prst="line">
            <a:avLst/>
          </a:prstGeom>
          <a:ln w="28575">
            <a:solidFill>
              <a:srgbClr val="CBB4D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67414695-D5BC-44F6-859B-A54E896A9094}"/>
              </a:ext>
            </a:extLst>
          </p:cNvPr>
          <p:cNvCxnSpPr>
            <a:cxnSpLocks/>
          </p:cNvCxnSpPr>
          <p:nvPr/>
        </p:nvCxnSpPr>
        <p:spPr>
          <a:xfrm flipV="1">
            <a:off x="4693462" y="2464269"/>
            <a:ext cx="1356953" cy="91947"/>
          </a:xfrm>
          <a:prstGeom prst="line">
            <a:avLst/>
          </a:prstGeom>
          <a:ln w="28575">
            <a:solidFill>
              <a:srgbClr val="EBBAB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9E45C68D-B847-4948-BF90-2EBD73D9F5CC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5105754" y="3080669"/>
            <a:ext cx="912492" cy="115667"/>
          </a:xfrm>
          <a:prstGeom prst="line">
            <a:avLst/>
          </a:prstGeom>
          <a:ln w="28575">
            <a:solidFill>
              <a:srgbClr val="FF90A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5020B03F-4AED-4CBF-B794-9B828D0AC6AD}"/>
              </a:ext>
            </a:extLst>
          </p:cNvPr>
          <p:cNvCxnSpPr>
            <a:cxnSpLocks/>
          </p:cNvCxnSpPr>
          <p:nvPr/>
        </p:nvCxnSpPr>
        <p:spPr>
          <a:xfrm>
            <a:off x="5243191" y="3963848"/>
            <a:ext cx="807224" cy="261451"/>
          </a:xfrm>
          <a:prstGeom prst="line">
            <a:avLst/>
          </a:prstGeom>
          <a:ln w="28575">
            <a:solidFill>
              <a:srgbClr val="FEF3C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9FBB14A9-BCA3-4F60-A2D1-3147AA56F9D2}"/>
              </a:ext>
            </a:extLst>
          </p:cNvPr>
          <p:cNvCxnSpPr>
            <a:cxnSpLocks/>
          </p:cNvCxnSpPr>
          <p:nvPr/>
        </p:nvCxnSpPr>
        <p:spPr>
          <a:xfrm flipV="1">
            <a:off x="5160231" y="4614201"/>
            <a:ext cx="890184" cy="145202"/>
          </a:xfrm>
          <a:prstGeom prst="line">
            <a:avLst/>
          </a:prstGeom>
          <a:ln w="28575">
            <a:solidFill>
              <a:srgbClr val="A6E3D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F0CFC1C5-CB2F-4019-BBCD-8DAF3460D482}"/>
              </a:ext>
            </a:extLst>
          </p:cNvPr>
          <p:cNvCxnSpPr>
            <a:cxnSpLocks/>
          </p:cNvCxnSpPr>
          <p:nvPr/>
        </p:nvCxnSpPr>
        <p:spPr>
          <a:xfrm flipV="1">
            <a:off x="5674969" y="3858493"/>
            <a:ext cx="343276" cy="1530847"/>
          </a:xfrm>
          <a:prstGeom prst="line">
            <a:avLst/>
          </a:prstGeom>
          <a:ln w="28575">
            <a:solidFill>
              <a:srgbClr val="FFE18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2" name="ZoneTexte 14341">
            <a:extLst>
              <a:ext uri="{FF2B5EF4-FFF2-40B4-BE49-F238E27FC236}">
                <a16:creationId xmlns:a16="http://schemas.microsoft.com/office/drawing/2014/main" id="{B4AB4D1E-3410-410E-A669-DA4B990B6711}"/>
              </a:ext>
            </a:extLst>
          </p:cNvPr>
          <p:cNvSpPr txBox="1"/>
          <p:nvPr/>
        </p:nvSpPr>
        <p:spPr>
          <a:xfrm>
            <a:off x="6294115" y="5429241"/>
            <a:ext cx="5485007" cy="338554"/>
          </a:xfrm>
          <a:prstGeom prst="rect">
            <a:avLst/>
          </a:prstGeom>
          <a:solidFill>
            <a:srgbClr val="FEF3C7"/>
          </a:solidFill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Pour SIFT et ORB : utilisation du « 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Hungarian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91AF47DC-3401-4A73-B3BC-D73840EDF2BB}"/>
              </a:ext>
            </a:extLst>
          </p:cNvPr>
          <p:cNvSpPr txBox="1"/>
          <p:nvPr/>
        </p:nvSpPr>
        <p:spPr>
          <a:xfrm>
            <a:off x="5767672" y="124642"/>
            <a:ext cx="6032048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L'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Helvetica Neue"/>
              </a:rPr>
              <a:t>accuracy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 du clustering peut être réalisée en réordonnant les lignes (ou les colonnes) de la matrice de confusion de sorte que </a:t>
            </a:r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la somme des valeurs diagonales soit maximale.</a:t>
            </a:r>
            <a:endParaRPr lang="fr-FR" sz="16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AFD42CB4-CED9-4E66-A0F6-2654EC8F9C53}"/>
              </a:ext>
            </a:extLst>
          </p:cNvPr>
          <p:cNvSpPr txBox="1"/>
          <p:nvPr/>
        </p:nvSpPr>
        <p:spPr>
          <a:xfrm>
            <a:off x="286433" y="6501500"/>
            <a:ext cx="6154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https://smorbieu.gitlab.io/accuracy-from-classification-to-clustering-evaluation/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0F7849FB-4DC0-40A0-980A-B5C71497F975}"/>
              </a:ext>
            </a:extLst>
          </p:cNvPr>
          <p:cNvSpPr txBox="1"/>
          <p:nvPr/>
        </p:nvSpPr>
        <p:spPr>
          <a:xfrm>
            <a:off x="6688995" y="5710969"/>
            <a:ext cx="4817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sklearn.utils.linear_assignment</a:t>
            </a:r>
            <a:r>
              <a:rPr lang="fr-FR" sz="1400" dirty="0"/>
              <a:t>_ import </a:t>
            </a:r>
            <a:r>
              <a:rPr lang="fr-FR" sz="1400" dirty="0" err="1"/>
              <a:t>linear_assignment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188700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rganigramme : Multidocument 39">
            <a:extLst>
              <a:ext uri="{FF2B5EF4-FFF2-40B4-BE49-F238E27FC236}">
                <a16:creationId xmlns:a16="http://schemas.microsoft.com/office/drawing/2014/main" id="{8AE04C8E-E06A-4C7B-81F8-645D54EF2279}"/>
              </a:ext>
            </a:extLst>
          </p:cNvPr>
          <p:cNvSpPr/>
          <p:nvPr/>
        </p:nvSpPr>
        <p:spPr>
          <a:xfrm>
            <a:off x="831989" y="4310113"/>
            <a:ext cx="1517773" cy="1856317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55F8CE-F62D-443F-98E6-C76B9D74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4EC06-C585-4DCD-865A-E7A8BCC53C5C}"/>
              </a:ext>
            </a:extLst>
          </p:cNvPr>
          <p:cNvSpPr/>
          <p:nvPr/>
        </p:nvSpPr>
        <p:spPr>
          <a:xfrm>
            <a:off x="2780527" y="4693301"/>
            <a:ext cx="1194319" cy="106369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1A7D54-6BD9-471D-902A-55CC8D2541C3}"/>
              </a:ext>
            </a:extLst>
          </p:cNvPr>
          <p:cNvSpPr/>
          <p:nvPr/>
        </p:nvSpPr>
        <p:spPr>
          <a:xfrm>
            <a:off x="4369843" y="4693301"/>
            <a:ext cx="1194319" cy="106369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B566E7-73F4-4CC1-9772-D8517C21EA1E}"/>
              </a:ext>
            </a:extLst>
          </p:cNvPr>
          <p:cNvSpPr/>
          <p:nvPr/>
        </p:nvSpPr>
        <p:spPr>
          <a:xfrm>
            <a:off x="5791206" y="4693301"/>
            <a:ext cx="1194319" cy="106369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DDDCB2-51AE-4D02-9C6B-E7F4819A4ED2}"/>
              </a:ext>
            </a:extLst>
          </p:cNvPr>
          <p:cNvSpPr/>
          <p:nvPr/>
        </p:nvSpPr>
        <p:spPr>
          <a:xfrm>
            <a:off x="7819060" y="4693301"/>
            <a:ext cx="1194319" cy="106369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658246-03CA-4306-81D7-8B9B295B31D5}"/>
              </a:ext>
            </a:extLst>
          </p:cNvPr>
          <p:cNvSpPr/>
          <p:nvPr/>
        </p:nvSpPr>
        <p:spPr>
          <a:xfrm>
            <a:off x="9259087" y="4693301"/>
            <a:ext cx="1194319" cy="106369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3C126F5-7795-4CBD-A701-FCDF145A5D96}"/>
              </a:ext>
            </a:extLst>
          </p:cNvPr>
          <p:cNvSpPr txBox="1"/>
          <p:nvPr/>
        </p:nvSpPr>
        <p:spPr>
          <a:xfrm>
            <a:off x="3144420" y="4901976"/>
            <a:ext cx="7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ED6BC8-0AAE-4E66-A5A5-A0E406983C74}"/>
              </a:ext>
            </a:extLst>
          </p:cNvPr>
          <p:cNvSpPr txBox="1"/>
          <p:nvPr/>
        </p:nvSpPr>
        <p:spPr>
          <a:xfrm>
            <a:off x="4655990" y="4901980"/>
            <a:ext cx="7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W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3A92BA7-48C1-41B3-9514-25AC404004D4}"/>
              </a:ext>
            </a:extLst>
          </p:cNvPr>
          <p:cNvSpPr txBox="1"/>
          <p:nvPr/>
        </p:nvSpPr>
        <p:spPr>
          <a:xfrm>
            <a:off x="6105345" y="4901979"/>
            <a:ext cx="7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W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E57A606-8F9A-440F-AC5A-B8561AAABC78}"/>
              </a:ext>
            </a:extLst>
          </p:cNvPr>
          <p:cNvSpPr txBox="1"/>
          <p:nvPr/>
        </p:nvSpPr>
        <p:spPr>
          <a:xfrm>
            <a:off x="8081886" y="4901978"/>
            <a:ext cx="7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W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F84F4B1-84F4-4D95-A1DF-A726BD4DDC13}"/>
              </a:ext>
            </a:extLst>
          </p:cNvPr>
          <p:cNvSpPr txBox="1"/>
          <p:nvPr/>
        </p:nvSpPr>
        <p:spPr>
          <a:xfrm>
            <a:off x="9520345" y="4901977"/>
            <a:ext cx="70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W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F5F7CFC-2E8F-41D6-9EA8-B9132C081000}"/>
              </a:ext>
            </a:extLst>
          </p:cNvPr>
          <p:cNvSpPr txBox="1"/>
          <p:nvPr/>
        </p:nvSpPr>
        <p:spPr>
          <a:xfrm>
            <a:off x="2444626" y="5766320"/>
            <a:ext cx="1866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Document ID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AA9CA2C-8803-40AF-B22E-8410BB6E9A25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377685" y="4124131"/>
            <a:ext cx="2" cy="5691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CEE78709-724E-44B3-AE42-186232AA419D}"/>
              </a:ext>
            </a:extLst>
          </p:cNvPr>
          <p:cNvCxnSpPr/>
          <p:nvPr/>
        </p:nvCxnSpPr>
        <p:spPr>
          <a:xfrm flipH="1" flipV="1">
            <a:off x="4967002" y="4124131"/>
            <a:ext cx="2" cy="56917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0F1FE814-7A77-49E1-B9DC-BAD0640AC820}"/>
              </a:ext>
            </a:extLst>
          </p:cNvPr>
          <p:cNvCxnSpPr/>
          <p:nvPr/>
        </p:nvCxnSpPr>
        <p:spPr>
          <a:xfrm flipH="1" flipV="1">
            <a:off x="6388363" y="4130496"/>
            <a:ext cx="2" cy="56917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EEC1919-F16D-4820-9663-C52119CBBF43}"/>
              </a:ext>
            </a:extLst>
          </p:cNvPr>
          <p:cNvCxnSpPr/>
          <p:nvPr/>
        </p:nvCxnSpPr>
        <p:spPr>
          <a:xfrm flipH="1" flipV="1">
            <a:off x="8388222" y="4130496"/>
            <a:ext cx="2" cy="56917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ACA3E85F-B375-4366-81A9-63518096D521}"/>
              </a:ext>
            </a:extLst>
          </p:cNvPr>
          <p:cNvCxnSpPr/>
          <p:nvPr/>
        </p:nvCxnSpPr>
        <p:spPr>
          <a:xfrm flipH="1" flipV="1">
            <a:off x="9874905" y="4130496"/>
            <a:ext cx="2" cy="56917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au 28">
            <a:extLst>
              <a:ext uri="{FF2B5EF4-FFF2-40B4-BE49-F238E27FC236}">
                <a16:creationId xmlns:a16="http://schemas.microsoft.com/office/drawing/2014/main" id="{EE8F32C9-C1CE-42F3-8C1D-BAEB6A5C2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835552"/>
              </p:ext>
            </p:extLst>
          </p:nvPr>
        </p:nvGraphicFramePr>
        <p:xfrm>
          <a:off x="2817061" y="3825334"/>
          <a:ext cx="1041400" cy="167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9558284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27598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016509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059211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67087245"/>
                    </a:ext>
                  </a:extLst>
                </a:gridCol>
              </a:tblGrid>
              <a:tr h="162688"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325472"/>
                  </a:ext>
                </a:extLst>
              </a:tr>
            </a:tbl>
          </a:graphicData>
        </a:graphic>
      </p:graphicFrame>
      <p:graphicFrame>
        <p:nvGraphicFramePr>
          <p:cNvPr id="34" name="Tableau 28">
            <a:extLst>
              <a:ext uri="{FF2B5EF4-FFF2-40B4-BE49-F238E27FC236}">
                <a16:creationId xmlns:a16="http://schemas.microsoft.com/office/drawing/2014/main" id="{97A87742-CA7E-449E-B7B3-923E87D2C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489269"/>
              </p:ext>
            </p:extLst>
          </p:nvPr>
        </p:nvGraphicFramePr>
        <p:xfrm>
          <a:off x="4446302" y="3834136"/>
          <a:ext cx="1041400" cy="167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9558284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27598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016509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059211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67087245"/>
                    </a:ext>
                  </a:extLst>
                </a:gridCol>
              </a:tblGrid>
              <a:tr h="162688"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25472"/>
                  </a:ext>
                </a:extLst>
              </a:tr>
            </a:tbl>
          </a:graphicData>
        </a:graphic>
      </p:graphicFrame>
      <p:sp>
        <p:nvSpPr>
          <p:cNvPr id="39" name="ZoneTexte 38">
            <a:extLst>
              <a:ext uri="{FF2B5EF4-FFF2-40B4-BE49-F238E27FC236}">
                <a16:creationId xmlns:a16="http://schemas.microsoft.com/office/drawing/2014/main" id="{8C70D05B-FAC8-45F7-B971-8440F2285BF3}"/>
              </a:ext>
            </a:extLst>
          </p:cNvPr>
          <p:cNvSpPr txBox="1"/>
          <p:nvPr/>
        </p:nvSpPr>
        <p:spPr>
          <a:xfrm>
            <a:off x="865150" y="4848038"/>
            <a:ext cx="132046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fr-F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Camerii</a:t>
            </a:r>
            <a:r>
              <a:rPr lang="fr-F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Elegance</a:t>
            </a:r>
            <a:r>
              <a:rPr lang="fr-F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</a:t>
            </a:r>
            <a:r>
              <a:rPr lang="fr-F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Watch, </a:t>
            </a:r>
          </a:p>
          <a:p>
            <a:r>
              <a:rPr lang="fr-F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Watch for Men Boys,</a:t>
            </a:r>
          </a:p>
          <a:p>
            <a:r>
              <a:rPr lang="fr-F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 Discounts, </a:t>
            </a:r>
          </a:p>
          <a:p>
            <a:r>
              <a:rPr lang="fr-F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fr-F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Genuine</a:t>
            </a:r>
            <a:r>
              <a:rPr lang="fr-F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fr-F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Cash On Delivery'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997FB6C6-F9F3-45A9-80E9-F0629BEFD4B0}"/>
              </a:ext>
            </a:extLst>
          </p:cNvPr>
          <p:cNvSpPr txBox="1"/>
          <p:nvPr/>
        </p:nvSpPr>
        <p:spPr>
          <a:xfrm>
            <a:off x="1132892" y="4594248"/>
            <a:ext cx="1041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Doc 1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EDF3117-BE3A-46F9-BBC4-0A51B8B08179}"/>
              </a:ext>
            </a:extLst>
          </p:cNvPr>
          <p:cNvSpPr txBox="1"/>
          <p:nvPr/>
        </p:nvSpPr>
        <p:spPr>
          <a:xfrm>
            <a:off x="1267670" y="4427378"/>
            <a:ext cx="1041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Doc 2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265801D-696C-427C-9115-083880B383A3}"/>
              </a:ext>
            </a:extLst>
          </p:cNvPr>
          <p:cNvSpPr txBox="1"/>
          <p:nvPr/>
        </p:nvSpPr>
        <p:spPr>
          <a:xfrm>
            <a:off x="1320547" y="4259249"/>
            <a:ext cx="1041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Doc 3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0CEBE35-77BC-4F43-947C-E0FC58DE25BB}"/>
              </a:ext>
            </a:extLst>
          </p:cNvPr>
          <p:cNvSpPr txBox="1"/>
          <p:nvPr/>
        </p:nvSpPr>
        <p:spPr>
          <a:xfrm>
            <a:off x="1001119" y="3572184"/>
            <a:ext cx="1433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Vecteurs</a:t>
            </a:r>
          </a:p>
          <a:p>
            <a:pPr algn="ctr"/>
            <a:r>
              <a:rPr lang="fr-FR" sz="11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(size = 20)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568A938-2B17-44E1-B975-3AB66775487A}"/>
              </a:ext>
            </a:extLst>
          </p:cNvPr>
          <p:cNvSpPr txBox="1"/>
          <p:nvPr/>
        </p:nvSpPr>
        <p:spPr>
          <a:xfrm>
            <a:off x="7128609" y="5186592"/>
            <a:ext cx="664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…</a:t>
            </a:r>
          </a:p>
        </p:txBody>
      </p:sp>
      <p:graphicFrame>
        <p:nvGraphicFramePr>
          <p:cNvPr id="47" name="Tableau 28">
            <a:extLst>
              <a:ext uri="{FF2B5EF4-FFF2-40B4-BE49-F238E27FC236}">
                <a16:creationId xmlns:a16="http://schemas.microsoft.com/office/drawing/2014/main" id="{034FCD32-D357-4768-AE12-B4AEFCB2D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23177"/>
              </p:ext>
            </p:extLst>
          </p:nvPr>
        </p:nvGraphicFramePr>
        <p:xfrm>
          <a:off x="5867663" y="3844363"/>
          <a:ext cx="1041400" cy="167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9558284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27598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016509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059211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67087245"/>
                    </a:ext>
                  </a:extLst>
                </a:gridCol>
              </a:tblGrid>
              <a:tr h="162688"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25472"/>
                  </a:ext>
                </a:extLst>
              </a:tr>
            </a:tbl>
          </a:graphicData>
        </a:graphic>
      </p:graphicFrame>
      <p:graphicFrame>
        <p:nvGraphicFramePr>
          <p:cNvPr id="48" name="Tableau 28">
            <a:extLst>
              <a:ext uri="{FF2B5EF4-FFF2-40B4-BE49-F238E27FC236}">
                <a16:creationId xmlns:a16="http://schemas.microsoft.com/office/drawing/2014/main" id="{8DCB434C-2B8B-42A8-A5FA-8B0B845F7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499574"/>
              </p:ext>
            </p:extLst>
          </p:nvPr>
        </p:nvGraphicFramePr>
        <p:xfrm>
          <a:off x="7863114" y="3829627"/>
          <a:ext cx="1041400" cy="167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9558284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27598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016509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059211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67087245"/>
                    </a:ext>
                  </a:extLst>
                </a:gridCol>
              </a:tblGrid>
              <a:tr h="162688"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25472"/>
                  </a:ext>
                </a:extLst>
              </a:tr>
            </a:tbl>
          </a:graphicData>
        </a:graphic>
      </p:graphicFrame>
      <p:graphicFrame>
        <p:nvGraphicFramePr>
          <p:cNvPr id="49" name="Tableau 28">
            <a:extLst>
              <a:ext uri="{FF2B5EF4-FFF2-40B4-BE49-F238E27FC236}">
                <a16:creationId xmlns:a16="http://schemas.microsoft.com/office/drawing/2014/main" id="{F8CD2296-3FED-4D62-9ADA-52D1E4E13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087687"/>
              </p:ext>
            </p:extLst>
          </p:nvPr>
        </p:nvGraphicFramePr>
        <p:xfrm>
          <a:off x="9335546" y="3825334"/>
          <a:ext cx="1041400" cy="167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9558284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27598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016509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059211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67087245"/>
                    </a:ext>
                  </a:extLst>
                </a:gridCol>
              </a:tblGrid>
              <a:tr h="162688"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25472"/>
                  </a:ext>
                </a:extLst>
              </a:tr>
            </a:tbl>
          </a:graphicData>
        </a:graphic>
      </p:graphicFrame>
      <p:sp>
        <p:nvSpPr>
          <p:cNvPr id="52" name="ZoneTexte 51">
            <a:extLst>
              <a:ext uri="{FF2B5EF4-FFF2-40B4-BE49-F238E27FC236}">
                <a16:creationId xmlns:a16="http://schemas.microsoft.com/office/drawing/2014/main" id="{2CCC97AE-BB73-48BA-B88D-B879370FCA88}"/>
              </a:ext>
            </a:extLst>
          </p:cNvPr>
          <p:cNvSpPr txBox="1"/>
          <p:nvPr/>
        </p:nvSpPr>
        <p:spPr>
          <a:xfrm>
            <a:off x="5867663" y="5774638"/>
            <a:ext cx="1274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>
                <a:solidFill>
                  <a:srgbClr val="9329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elegance</a:t>
            </a:r>
            <a:r>
              <a:rPr lang="fr-FR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7753691D-4C74-4983-97D4-4E1BDE9FCFCC}"/>
              </a:ext>
            </a:extLst>
          </p:cNvPr>
          <p:cNvSpPr txBox="1"/>
          <p:nvPr/>
        </p:nvSpPr>
        <p:spPr>
          <a:xfrm>
            <a:off x="4529243" y="5797098"/>
            <a:ext cx="962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>
                <a:solidFill>
                  <a:srgbClr val="9329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camerii</a:t>
            </a:r>
            <a:endParaRPr lang="fr-FR" dirty="0">
              <a:solidFill>
                <a:srgbClr val="93291B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520ABC1E-06F3-4ED5-95BD-7780753893AC}"/>
              </a:ext>
            </a:extLst>
          </p:cNvPr>
          <p:cNvSpPr txBox="1"/>
          <p:nvPr/>
        </p:nvSpPr>
        <p:spPr>
          <a:xfrm>
            <a:off x="8230740" y="5796605"/>
            <a:ext cx="61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9329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endParaRPr lang="fr-FR" dirty="0">
              <a:solidFill>
                <a:srgbClr val="93291B"/>
              </a:solidFill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00336EE-7EDE-47C0-AE07-0518F1EB82BA}"/>
              </a:ext>
            </a:extLst>
          </p:cNvPr>
          <p:cNvSpPr txBox="1"/>
          <p:nvPr/>
        </p:nvSpPr>
        <p:spPr>
          <a:xfrm>
            <a:off x="9405959" y="5774636"/>
            <a:ext cx="1194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>
                <a:solidFill>
                  <a:srgbClr val="9329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  <a:endParaRPr lang="fr-FR" dirty="0"/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E1A3DE4E-6931-4B77-AC4B-FFD01FA10CBE}"/>
              </a:ext>
            </a:extLst>
          </p:cNvPr>
          <p:cNvCxnSpPr>
            <a:cxnSpLocks/>
          </p:cNvCxnSpPr>
          <p:nvPr/>
        </p:nvCxnSpPr>
        <p:spPr>
          <a:xfrm flipV="1">
            <a:off x="3326617" y="2889786"/>
            <a:ext cx="1706028" cy="9229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Tableau 28">
            <a:extLst>
              <a:ext uri="{FF2B5EF4-FFF2-40B4-BE49-F238E27FC236}">
                <a16:creationId xmlns:a16="http://schemas.microsoft.com/office/drawing/2014/main" id="{D10CA924-B103-4EB9-A814-EBE47B960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296287"/>
              </p:ext>
            </p:extLst>
          </p:nvPr>
        </p:nvGraphicFramePr>
        <p:xfrm>
          <a:off x="4446302" y="2632291"/>
          <a:ext cx="1041400" cy="167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9558284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27598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016509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059211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67087245"/>
                    </a:ext>
                  </a:extLst>
                </a:gridCol>
              </a:tblGrid>
              <a:tr h="162688"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325472"/>
                  </a:ext>
                </a:extLst>
              </a:tr>
            </a:tbl>
          </a:graphicData>
        </a:graphic>
      </p:graphicFrame>
      <p:graphicFrame>
        <p:nvGraphicFramePr>
          <p:cNvPr id="62" name="Tableau 28">
            <a:extLst>
              <a:ext uri="{FF2B5EF4-FFF2-40B4-BE49-F238E27FC236}">
                <a16:creationId xmlns:a16="http://schemas.microsoft.com/office/drawing/2014/main" id="{EDDD163C-F77D-4DC3-B870-84F93BC49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724196"/>
              </p:ext>
            </p:extLst>
          </p:nvPr>
        </p:nvGraphicFramePr>
        <p:xfrm>
          <a:off x="5487702" y="2631763"/>
          <a:ext cx="1041400" cy="167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9558284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27598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016509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059211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67087245"/>
                    </a:ext>
                  </a:extLst>
                </a:gridCol>
              </a:tblGrid>
              <a:tr h="162688"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25472"/>
                  </a:ext>
                </a:extLst>
              </a:tr>
            </a:tbl>
          </a:graphicData>
        </a:graphic>
      </p:graphicFrame>
      <p:graphicFrame>
        <p:nvGraphicFramePr>
          <p:cNvPr id="63" name="Tableau 28">
            <a:extLst>
              <a:ext uri="{FF2B5EF4-FFF2-40B4-BE49-F238E27FC236}">
                <a16:creationId xmlns:a16="http://schemas.microsoft.com/office/drawing/2014/main" id="{917AAAFB-553F-408F-9F0E-69D4459E0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681003"/>
              </p:ext>
            </p:extLst>
          </p:nvPr>
        </p:nvGraphicFramePr>
        <p:xfrm>
          <a:off x="6532209" y="2631763"/>
          <a:ext cx="1041400" cy="167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9558284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827598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016509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059211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67087245"/>
                    </a:ext>
                  </a:extLst>
                </a:gridCol>
              </a:tblGrid>
              <a:tr h="162688"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25472"/>
                  </a:ext>
                </a:extLst>
              </a:tr>
            </a:tbl>
          </a:graphicData>
        </a:graphic>
      </p:graphicFrame>
      <p:sp>
        <p:nvSpPr>
          <p:cNvPr id="64" name="ZoneTexte 63">
            <a:extLst>
              <a:ext uri="{FF2B5EF4-FFF2-40B4-BE49-F238E27FC236}">
                <a16:creationId xmlns:a16="http://schemas.microsoft.com/office/drawing/2014/main" id="{48E459BE-07A9-4C59-AF2D-68ABD45A9D99}"/>
              </a:ext>
            </a:extLst>
          </p:cNvPr>
          <p:cNvSpPr txBox="1"/>
          <p:nvPr/>
        </p:nvSpPr>
        <p:spPr>
          <a:xfrm>
            <a:off x="7570502" y="2461473"/>
            <a:ext cx="66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…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222D135E-CCB2-4F67-9489-09785A1EE2F0}"/>
              </a:ext>
            </a:extLst>
          </p:cNvPr>
          <p:cNvCxnSpPr>
            <a:cxnSpLocks/>
          </p:cNvCxnSpPr>
          <p:nvPr/>
        </p:nvCxnSpPr>
        <p:spPr>
          <a:xfrm flipV="1">
            <a:off x="4967002" y="2861108"/>
            <a:ext cx="736215" cy="976324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C9AF4915-6FC2-4952-B922-D2E41F6C3E82}"/>
              </a:ext>
            </a:extLst>
          </p:cNvPr>
          <p:cNvCxnSpPr>
            <a:cxnSpLocks/>
          </p:cNvCxnSpPr>
          <p:nvPr/>
        </p:nvCxnSpPr>
        <p:spPr>
          <a:xfrm flipH="1" flipV="1">
            <a:off x="6359474" y="2855467"/>
            <a:ext cx="2" cy="962717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DCDCA983-47ED-40F1-AF97-27FB5CEFEF54}"/>
              </a:ext>
            </a:extLst>
          </p:cNvPr>
          <p:cNvCxnSpPr>
            <a:cxnSpLocks/>
          </p:cNvCxnSpPr>
          <p:nvPr/>
        </p:nvCxnSpPr>
        <p:spPr>
          <a:xfrm flipH="1" flipV="1">
            <a:off x="7052909" y="2914663"/>
            <a:ext cx="1330907" cy="904398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636361B6-9B59-44AC-9E2F-24163C9F8364}"/>
              </a:ext>
            </a:extLst>
          </p:cNvPr>
          <p:cNvCxnSpPr>
            <a:cxnSpLocks/>
          </p:cNvCxnSpPr>
          <p:nvPr/>
        </p:nvCxnSpPr>
        <p:spPr>
          <a:xfrm flipH="1" flipV="1">
            <a:off x="7436498" y="2855467"/>
            <a:ext cx="2419750" cy="947735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2">
            <a:extLst>
              <a:ext uri="{FF2B5EF4-FFF2-40B4-BE49-F238E27FC236}">
                <a16:creationId xmlns:a16="http://schemas.microsoft.com/office/drawing/2014/main" id="{66A6F108-BB10-4171-A661-C07045688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066" y="2023140"/>
            <a:ext cx="3592042" cy="4308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[-0.00307048,  0.010918 ,  -0.01843677,  0.01205859,  0.00581402,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7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kumimoji="0" lang="fr-FR" altLang="fr-F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0.00348628,  0.01282708,  0.01171317,  0.01220637,  0.00795742,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7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kumimoji="0" lang="fr-FR" altLang="fr-F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0.00787543, -0.00777851, -0.00836893, -0.02061381, -0.01241044,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7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kumimoji="0" lang="fr-FR" altLang="fr-F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-0.00435454,  0.01128842, -0.00973507, -0.00054634, -0.02232752]</a:t>
            </a:r>
            <a:r>
              <a:rPr kumimoji="0" lang="fr-FR" altLang="fr-F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6B2B2B68-1455-4227-AC96-31F6344F4649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9259087" y="2454027"/>
            <a:ext cx="775504" cy="1364157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3">
            <a:extLst>
              <a:ext uri="{FF2B5EF4-FFF2-40B4-BE49-F238E27FC236}">
                <a16:creationId xmlns:a16="http://schemas.microsoft.com/office/drawing/2014/main" id="{C7F5894B-478C-423B-9BF3-07381C91F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14" y="2702373"/>
            <a:ext cx="3621442" cy="4770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[0.01087745, -0.023665 ,  -0.02863008,  0.02795708, 0.02581642,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7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kumimoji="0" lang="fr-FR" altLang="fr-F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0.03778687,  0.03938597, -0.00399377,  0.01278142, 0.00304059,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7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kumimoji="0" lang="fr-FR" altLang="fr-F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0.03646858, -0.03221956,  0.02431489, -0.02315527, 0.00688105,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7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kumimoji="0" lang="fr-FR" altLang="fr-F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-0.00494621,  0.02840531,  0.00055862, -0.00603628, 0.00837444]</a:t>
            </a:r>
            <a:r>
              <a:rPr kumimoji="0" lang="fr-FR" altLang="fr-FR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A561AE2B-7D73-4F66-AFFB-C9FE8A91AC52}"/>
              </a:ext>
            </a:extLst>
          </p:cNvPr>
          <p:cNvCxnSpPr>
            <a:cxnSpLocks/>
          </p:cNvCxnSpPr>
          <p:nvPr/>
        </p:nvCxnSpPr>
        <p:spPr>
          <a:xfrm>
            <a:off x="1922034" y="3159388"/>
            <a:ext cx="1144940" cy="64381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4E0C3826-6F0A-4A3C-B521-520DFB5142F5}"/>
              </a:ext>
            </a:extLst>
          </p:cNvPr>
          <p:cNvSpPr txBox="1"/>
          <p:nvPr/>
        </p:nvSpPr>
        <p:spPr>
          <a:xfrm>
            <a:off x="687940" y="2347892"/>
            <a:ext cx="254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Vecteur du document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9125875-BFCE-474E-92F9-35F353DE3A42}"/>
              </a:ext>
            </a:extLst>
          </p:cNvPr>
          <p:cNvSpPr txBox="1"/>
          <p:nvPr/>
        </p:nvSpPr>
        <p:spPr>
          <a:xfrm>
            <a:off x="8081886" y="1682636"/>
            <a:ext cx="25882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Vecteur du mot </a:t>
            </a:r>
            <a:r>
              <a:rPr lang="fr-FR" sz="1600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delivery</a:t>
            </a:r>
            <a:endParaRPr lang="fr-FR" sz="16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7" name="Rectangle : coins arrondis 86">
            <a:extLst>
              <a:ext uri="{FF2B5EF4-FFF2-40B4-BE49-F238E27FC236}">
                <a16:creationId xmlns:a16="http://schemas.microsoft.com/office/drawing/2014/main" id="{A533C901-973E-4B12-91AA-B8F9B5BD7C79}"/>
              </a:ext>
            </a:extLst>
          </p:cNvPr>
          <p:cNvSpPr/>
          <p:nvPr/>
        </p:nvSpPr>
        <p:spPr>
          <a:xfrm>
            <a:off x="150174" y="167315"/>
            <a:ext cx="4505816" cy="5835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AECEEF47-D880-42FB-81C8-034ADDAE8605}"/>
              </a:ext>
            </a:extLst>
          </p:cNvPr>
          <p:cNvSpPr txBox="1"/>
          <p:nvPr/>
        </p:nvSpPr>
        <p:spPr>
          <a:xfrm>
            <a:off x="608419" y="129842"/>
            <a:ext cx="390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Doc2Vec (PV-DM)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AC91E965-7279-4C93-B074-16B8D28DFEC9}"/>
              </a:ext>
            </a:extLst>
          </p:cNvPr>
          <p:cNvSpPr txBox="1"/>
          <p:nvPr/>
        </p:nvSpPr>
        <p:spPr>
          <a:xfrm>
            <a:off x="2368174" y="812025"/>
            <a:ext cx="7075711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La concaténation (ou la moyenne) de vecteur avec un contexte de seize mots est utilisée pour prédire le dix-septième mot. 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Le vecteur de paragraphe représente l'information manquante du contexte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A9D49574-437F-40F7-B1B7-E4FF3F960135}"/>
              </a:ext>
            </a:extLst>
          </p:cNvPr>
          <p:cNvSpPr/>
          <p:nvPr/>
        </p:nvSpPr>
        <p:spPr>
          <a:xfrm rot="16200000">
            <a:off x="9777102" y="1788384"/>
            <a:ext cx="3998723" cy="5835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969F5B4-C01A-445A-AF39-2DF0A083DAA0}"/>
              </a:ext>
            </a:extLst>
          </p:cNvPr>
          <p:cNvSpPr txBox="1"/>
          <p:nvPr/>
        </p:nvSpPr>
        <p:spPr>
          <a:xfrm rot="16200000">
            <a:off x="9797464" y="1600001"/>
            <a:ext cx="390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Text</a:t>
            </a: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fr-F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embeddings</a:t>
            </a:r>
            <a:endParaRPr lang="fr-F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805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8D8CD46C-0979-4E1B-BEE9-693B2908D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" t="11229"/>
          <a:stretch/>
        </p:blipFill>
        <p:spPr bwMode="auto">
          <a:xfrm>
            <a:off x="5113176" y="4328625"/>
            <a:ext cx="5780192" cy="244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0381D1-0109-4AD6-8AAA-66A43DDC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9510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54</a:t>
            </a:fld>
            <a:endParaRPr lang="en-US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BD8A7AF-8558-4FC9-A07D-DF7122CD4412}"/>
              </a:ext>
            </a:extLst>
          </p:cNvPr>
          <p:cNvSpPr txBox="1"/>
          <p:nvPr/>
        </p:nvSpPr>
        <p:spPr>
          <a:xfrm>
            <a:off x="621886" y="97232"/>
            <a:ext cx="25629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Doc2Vec </a:t>
            </a:r>
          </a:p>
          <a:p>
            <a:pPr algn="ctr"/>
            <a:endParaRPr lang="fr-FR" sz="800" b="1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Colonne description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D339AB32-73B1-4AD7-B510-739E02D8A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11"/>
          <a:stretch/>
        </p:blipFill>
        <p:spPr bwMode="auto">
          <a:xfrm>
            <a:off x="621886" y="4781673"/>
            <a:ext cx="1356204" cy="199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3A1F0189-429C-40C7-84CE-0A0FAF864ACF}"/>
              </a:ext>
            </a:extLst>
          </p:cNvPr>
          <p:cNvSpPr txBox="1"/>
          <p:nvPr/>
        </p:nvSpPr>
        <p:spPr>
          <a:xfrm>
            <a:off x="8599089" y="5712944"/>
            <a:ext cx="198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232 Erreurs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914E042-79A4-43C1-A54B-28C4F3321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3" b="9439"/>
          <a:stretch/>
        </p:blipFill>
        <p:spPr bwMode="auto">
          <a:xfrm>
            <a:off x="2062372" y="4819817"/>
            <a:ext cx="2728298" cy="178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DFCC873-1C95-49DE-88F2-F1AAC4A8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82" y="2381176"/>
            <a:ext cx="2379147" cy="233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53F139A-A300-463F-A38B-46D67E159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001" y="1020423"/>
            <a:ext cx="1786910" cy="1289832"/>
          </a:xfrm>
          <a:prstGeom prst="rect">
            <a:avLst/>
          </a:prstGeom>
        </p:spPr>
      </p:pic>
      <p:sp>
        <p:nvSpPr>
          <p:cNvPr id="16" name="Rectangle : avec coin arrondi 15">
            <a:extLst>
              <a:ext uri="{FF2B5EF4-FFF2-40B4-BE49-F238E27FC236}">
                <a16:creationId xmlns:a16="http://schemas.microsoft.com/office/drawing/2014/main" id="{7807A5F1-F0AA-4F43-A534-0DAE44C9EC99}"/>
              </a:ext>
            </a:extLst>
          </p:cNvPr>
          <p:cNvSpPr/>
          <p:nvPr/>
        </p:nvSpPr>
        <p:spPr>
          <a:xfrm>
            <a:off x="1048001" y="1187989"/>
            <a:ext cx="1786910" cy="214604"/>
          </a:xfrm>
          <a:prstGeom prst="round1Rect">
            <a:avLst/>
          </a:prstGeom>
          <a:solidFill>
            <a:srgbClr val="61B44B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C8AD88A-8650-47C6-9882-05FB42E21C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8" t="2597" r="6919" b="12589"/>
          <a:stretch/>
        </p:blipFill>
        <p:spPr>
          <a:xfrm>
            <a:off x="3810870" y="9630"/>
            <a:ext cx="8366142" cy="4241221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D324DF6-9436-49F0-A6D6-08C9401F81D4}"/>
              </a:ext>
            </a:extLst>
          </p:cNvPr>
          <p:cNvSpPr/>
          <p:nvPr/>
        </p:nvSpPr>
        <p:spPr>
          <a:xfrm rot="16200000">
            <a:off x="-1654634" y="1866214"/>
            <a:ext cx="3998723" cy="5835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6153A4C-C9A9-43BA-8090-1C12A8CE43DE}"/>
              </a:ext>
            </a:extLst>
          </p:cNvPr>
          <p:cNvSpPr txBox="1"/>
          <p:nvPr/>
        </p:nvSpPr>
        <p:spPr>
          <a:xfrm rot="16200000">
            <a:off x="-1634272" y="1677831"/>
            <a:ext cx="390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Text</a:t>
            </a: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fr-F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embeddings</a:t>
            </a:r>
            <a:endParaRPr lang="fr-F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126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0381D1-0109-4AD6-8AAA-66A43DDC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9510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55</a:t>
            </a:fld>
            <a:endParaRPr lang="en-US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BD8A7AF-8558-4FC9-A07D-DF7122CD4412}"/>
              </a:ext>
            </a:extLst>
          </p:cNvPr>
          <p:cNvSpPr txBox="1"/>
          <p:nvPr/>
        </p:nvSpPr>
        <p:spPr>
          <a:xfrm>
            <a:off x="1187962" y="132744"/>
            <a:ext cx="157841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BERT</a:t>
            </a:r>
          </a:p>
          <a:p>
            <a:pPr algn="ctr"/>
            <a:endParaRPr lang="fr-FR" sz="800" b="1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Colonne</a:t>
            </a:r>
          </a:p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ensemble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D339AB32-73B1-4AD7-B510-739E02D8A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11"/>
          <a:stretch/>
        </p:blipFill>
        <p:spPr bwMode="auto">
          <a:xfrm>
            <a:off x="621886" y="4781673"/>
            <a:ext cx="1356204" cy="199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884E41C-B8DB-4681-9D6C-BC3D8BB0D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80" y="1271517"/>
            <a:ext cx="2384463" cy="774441"/>
          </a:xfrm>
          <a:prstGeom prst="rect">
            <a:avLst/>
          </a:prstGeom>
        </p:spPr>
      </p:pic>
      <p:sp>
        <p:nvSpPr>
          <p:cNvPr id="12" name="Rectangle : avec coin arrondi 11">
            <a:extLst>
              <a:ext uri="{FF2B5EF4-FFF2-40B4-BE49-F238E27FC236}">
                <a16:creationId xmlns:a16="http://schemas.microsoft.com/office/drawing/2014/main" id="{5059F15B-D2EE-4D7D-AB1D-EF1AF4272042}"/>
              </a:ext>
            </a:extLst>
          </p:cNvPr>
          <p:cNvSpPr/>
          <p:nvPr/>
        </p:nvSpPr>
        <p:spPr>
          <a:xfrm>
            <a:off x="751051" y="1658736"/>
            <a:ext cx="2419392" cy="233877"/>
          </a:xfrm>
          <a:prstGeom prst="round1Rect">
            <a:avLst/>
          </a:prstGeom>
          <a:solidFill>
            <a:srgbClr val="61B44B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55949F7-F904-4B7B-8EC3-567EF1C47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86" y="2189022"/>
            <a:ext cx="2547241" cy="247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C58AD98-0FD9-4AC3-9A90-D97D8D160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1" b="9672"/>
          <a:stretch/>
        </p:blipFill>
        <p:spPr bwMode="auto">
          <a:xfrm>
            <a:off x="2070454" y="4819818"/>
            <a:ext cx="2674071" cy="176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97DDEC-A6C6-42EB-B5FC-432D84F76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" t="9530"/>
          <a:stretch/>
        </p:blipFill>
        <p:spPr bwMode="auto">
          <a:xfrm>
            <a:off x="5057192" y="4226767"/>
            <a:ext cx="5753876" cy="247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CFFC408-AEF7-4B74-9721-518F4CAEC7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" t="5411" r="7006" b="12029"/>
          <a:stretch/>
        </p:blipFill>
        <p:spPr>
          <a:xfrm>
            <a:off x="3843269" y="13510"/>
            <a:ext cx="8339400" cy="4128505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3A1F0189-429C-40C7-84CE-0A0FAF864ACF}"/>
              </a:ext>
            </a:extLst>
          </p:cNvPr>
          <p:cNvSpPr txBox="1"/>
          <p:nvPr/>
        </p:nvSpPr>
        <p:spPr>
          <a:xfrm>
            <a:off x="8141889" y="5742193"/>
            <a:ext cx="198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167 Erreurs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D8DBCE5-CCB1-470D-BC04-2F8D7012252D}"/>
              </a:ext>
            </a:extLst>
          </p:cNvPr>
          <p:cNvSpPr/>
          <p:nvPr/>
        </p:nvSpPr>
        <p:spPr>
          <a:xfrm rot="16200000">
            <a:off x="-1654634" y="1866214"/>
            <a:ext cx="3998723" cy="5835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41B62A2-9160-47F8-88CF-E44D96B6BF48}"/>
              </a:ext>
            </a:extLst>
          </p:cNvPr>
          <p:cNvSpPr txBox="1"/>
          <p:nvPr/>
        </p:nvSpPr>
        <p:spPr>
          <a:xfrm rot="16200000">
            <a:off x="-1634272" y="1677831"/>
            <a:ext cx="390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Text</a:t>
            </a: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fr-F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embeddings</a:t>
            </a:r>
            <a:endParaRPr lang="fr-F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736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0381D1-0109-4AD6-8AAA-66A43DDC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9510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56</a:t>
            </a:fld>
            <a:endParaRPr lang="en-US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BD8A7AF-8558-4FC9-A07D-DF7122CD4412}"/>
              </a:ext>
            </a:extLst>
          </p:cNvPr>
          <p:cNvSpPr txBox="1"/>
          <p:nvPr/>
        </p:nvSpPr>
        <p:spPr>
          <a:xfrm>
            <a:off x="1488889" y="132744"/>
            <a:ext cx="157841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USE</a:t>
            </a:r>
          </a:p>
          <a:p>
            <a:pPr algn="ctr"/>
            <a:endParaRPr lang="fr-FR" sz="800" b="1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Colonne</a:t>
            </a:r>
          </a:p>
          <a:p>
            <a:pPr algn="ctr"/>
            <a:r>
              <a:rPr lang="fr-FR" b="1" dirty="0" err="1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products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5D8705A-F22C-4376-A4B9-56E5CE901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78" y="1884520"/>
            <a:ext cx="2753000" cy="273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4FA59620-9917-4E39-9532-12F296DAB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545" y="1271517"/>
            <a:ext cx="2043342" cy="613003"/>
          </a:xfrm>
          <a:prstGeom prst="rect">
            <a:avLst/>
          </a:prstGeom>
        </p:spPr>
      </p:pic>
      <p:sp>
        <p:nvSpPr>
          <p:cNvPr id="30" name="Rectangle : avec coin arrondi 29">
            <a:extLst>
              <a:ext uri="{FF2B5EF4-FFF2-40B4-BE49-F238E27FC236}">
                <a16:creationId xmlns:a16="http://schemas.microsoft.com/office/drawing/2014/main" id="{1A08BA44-32F3-4A40-AABE-D48EE989880A}"/>
              </a:ext>
            </a:extLst>
          </p:cNvPr>
          <p:cNvSpPr/>
          <p:nvPr/>
        </p:nvSpPr>
        <p:spPr>
          <a:xfrm>
            <a:off x="1279545" y="1271517"/>
            <a:ext cx="2043342" cy="306502"/>
          </a:xfrm>
          <a:prstGeom prst="round1Rect">
            <a:avLst/>
          </a:prstGeom>
          <a:solidFill>
            <a:srgbClr val="61B44B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Picture 8">
            <a:extLst>
              <a:ext uri="{FF2B5EF4-FFF2-40B4-BE49-F238E27FC236}">
                <a16:creationId xmlns:a16="http://schemas.microsoft.com/office/drawing/2014/main" id="{7CEA6347-94E4-4974-B233-1CB8D97940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8" b="10737"/>
          <a:stretch/>
        </p:blipFill>
        <p:spPr bwMode="auto">
          <a:xfrm>
            <a:off x="2062065" y="4781673"/>
            <a:ext cx="2811344" cy="181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D339AB32-73B1-4AD7-B510-739E02D8A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11"/>
          <a:stretch/>
        </p:blipFill>
        <p:spPr bwMode="auto">
          <a:xfrm>
            <a:off x="621886" y="4781673"/>
            <a:ext cx="1356204" cy="199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569D0F7-77A7-48F9-80B8-CFCB73CBD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" t="9388" r="-1"/>
          <a:stretch/>
        </p:blipFill>
        <p:spPr bwMode="auto">
          <a:xfrm>
            <a:off x="4982547" y="4348065"/>
            <a:ext cx="5618359" cy="24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" name="Image 7167">
            <a:extLst>
              <a:ext uri="{FF2B5EF4-FFF2-40B4-BE49-F238E27FC236}">
                <a16:creationId xmlns:a16="http://schemas.microsoft.com/office/drawing/2014/main" id="{2BC6E21F-226D-44E8-A413-DC24E9B7EE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" r="6294" b="10980"/>
          <a:stretch/>
        </p:blipFill>
        <p:spPr>
          <a:xfrm>
            <a:off x="4390123" y="0"/>
            <a:ext cx="7801877" cy="4124130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696B48B8-20E6-42D1-AD2E-576943F31FCD}"/>
              </a:ext>
            </a:extLst>
          </p:cNvPr>
          <p:cNvSpPr txBox="1"/>
          <p:nvPr/>
        </p:nvSpPr>
        <p:spPr>
          <a:xfrm>
            <a:off x="8141889" y="5742193"/>
            <a:ext cx="198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137 Erreurs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C8D46E7-4F8C-4F35-9946-DC337C30BFBE}"/>
              </a:ext>
            </a:extLst>
          </p:cNvPr>
          <p:cNvSpPr/>
          <p:nvPr/>
        </p:nvSpPr>
        <p:spPr>
          <a:xfrm rot="16200000">
            <a:off x="-1654634" y="1866214"/>
            <a:ext cx="3998723" cy="5835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222FE8B-E1A0-4AD3-B443-76ABD5B6A133}"/>
              </a:ext>
            </a:extLst>
          </p:cNvPr>
          <p:cNvSpPr txBox="1"/>
          <p:nvPr/>
        </p:nvSpPr>
        <p:spPr>
          <a:xfrm rot="16200000">
            <a:off x="-1634272" y="1677831"/>
            <a:ext cx="390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Text</a:t>
            </a: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fr-F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embeddings</a:t>
            </a:r>
            <a:endParaRPr lang="fr-F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500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83DC8285-F2A4-4F36-866C-D31B2A60B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" t="10708"/>
          <a:stretch/>
        </p:blipFill>
        <p:spPr bwMode="auto">
          <a:xfrm>
            <a:off x="5315953" y="4301802"/>
            <a:ext cx="5697785" cy="25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0381D1-0109-4AD6-8AAA-66A43DDC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9510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57</a:t>
            </a:fld>
            <a:endParaRPr lang="en-US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BD8A7AF-8558-4FC9-A07D-DF7122CD4412}"/>
              </a:ext>
            </a:extLst>
          </p:cNvPr>
          <p:cNvSpPr txBox="1"/>
          <p:nvPr/>
        </p:nvSpPr>
        <p:spPr>
          <a:xfrm>
            <a:off x="621886" y="603128"/>
            <a:ext cx="256294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ZERO-SHOT</a:t>
            </a:r>
          </a:p>
          <a:p>
            <a:pPr algn="ctr"/>
            <a:endParaRPr lang="fr-FR" sz="800" b="1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Colonne </a:t>
            </a:r>
          </a:p>
          <a:p>
            <a:pPr algn="ctr"/>
            <a:r>
              <a:rPr lang="fr-FR" b="1" dirty="0" err="1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products</a:t>
            </a:r>
            <a:endParaRPr lang="fr-FR" b="1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D339AB32-73B1-4AD7-B510-739E02D8A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11"/>
          <a:stretch/>
        </p:blipFill>
        <p:spPr bwMode="auto">
          <a:xfrm>
            <a:off x="172415" y="4508384"/>
            <a:ext cx="1535306" cy="225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3A1F0189-429C-40C7-84CE-0A0FAF864ACF}"/>
              </a:ext>
            </a:extLst>
          </p:cNvPr>
          <p:cNvSpPr txBox="1"/>
          <p:nvPr/>
        </p:nvSpPr>
        <p:spPr>
          <a:xfrm>
            <a:off x="8141889" y="5742193"/>
            <a:ext cx="198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225 Erreurs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BEC109E-1D30-4BFA-A4A7-1940DEBD5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59" y="2328854"/>
            <a:ext cx="1989462" cy="794427"/>
          </a:xfrm>
          <a:prstGeom prst="rect">
            <a:avLst/>
          </a:prstGeom>
        </p:spPr>
      </p:pic>
      <p:sp>
        <p:nvSpPr>
          <p:cNvPr id="15" name="Rectangle : avec coin arrondi 14">
            <a:extLst>
              <a:ext uri="{FF2B5EF4-FFF2-40B4-BE49-F238E27FC236}">
                <a16:creationId xmlns:a16="http://schemas.microsoft.com/office/drawing/2014/main" id="{320C4FA8-F564-4E87-BA61-F67B8D69FC62}"/>
              </a:ext>
            </a:extLst>
          </p:cNvPr>
          <p:cNvSpPr/>
          <p:nvPr/>
        </p:nvSpPr>
        <p:spPr>
          <a:xfrm>
            <a:off x="983359" y="2614051"/>
            <a:ext cx="1989462" cy="236660"/>
          </a:xfrm>
          <a:prstGeom prst="round1Rect">
            <a:avLst/>
          </a:prstGeom>
          <a:solidFill>
            <a:srgbClr val="61B44B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9E238A9A-E953-4D3B-B30F-89F0E2886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5" b="11402"/>
          <a:stretch/>
        </p:blipFill>
        <p:spPr bwMode="auto">
          <a:xfrm>
            <a:off x="1824178" y="4480391"/>
            <a:ext cx="3231785" cy="207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317C910-FD2D-444C-97E4-0A4E565828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" t="2598" r="4093" b="12775"/>
          <a:stretch/>
        </p:blipFill>
        <p:spPr>
          <a:xfrm>
            <a:off x="3533192" y="0"/>
            <a:ext cx="8658808" cy="4231891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FCAFEE1-F6AB-4689-AD8F-13DB7F8F8E21}"/>
              </a:ext>
            </a:extLst>
          </p:cNvPr>
          <p:cNvSpPr/>
          <p:nvPr/>
        </p:nvSpPr>
        <p:spPr>
          <a:xfrm rot="16200000">
            <a:off x="-1654634" y="1866214"/>
            <a:ext cx="3998723" cy="5835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F7569F0-78DF-4677-A553-83FCBABB09CF}"/>
              </a:ext>
            </a:extLst>
          </p:cNvPr>
          <p:cNvSpPr txBox="1"/>
          <p:nvPr/>
        </p:nvSpPr>
        <p:spPr>
          <a:xfrm rot="16200000">
            <a:off x="-1634272" y="1677831"/>
            <a:ext cx="390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Text</a:t>
            </a: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fr-F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embeddings</a:t>
            </a:r>
            <a:endParaRPr lang="fr-F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143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44AF679E-EB3B-47F2-8BD0-12E19CD29305}"/>
              </a:ext>
            </a:extLst>
          </p:cNvPr>
          <p:cNvSpPr/>
          <p:nvPr/>
        </p:nvSpPr>
        <p:spPr>
          <a:xfrm>
            <a:off x="113344" y="60309"/>
            <a:ext cx="10674898" cy="1332210"/>
          </a:xfrm>
          <a:prstGeom prst="rect">
            <a:avLst/>
          </a:prstGeom>
          <a:solidFill>
            <a:srgbClr val="ABE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D41163-F09D-4331-A52B-C46F3906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58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AFED48-B649-4124-A5A8-11EDF7EBFC8E}"/>
              </a:ext>
            </a:extLst>
          </p:cNvPr>
          <p:cNvSpPr txBox="1"/>
          <p:nvPr/>
        </p:nvSpPr>
        <p:spPr>
          <a:xfrm>
            <a:off x="2278237" y="364732"/>
            <a:ext cx="8593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“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the dog saw a cat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”, “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the dog chased the cat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”, “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the cat climbed a tree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”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C978981-2934-45F6-B069-721F5A561C2D}"/>
              </a:ext>
            </a:extLst>
          </p:cNvPr>
          <p:cNvSpPr txBox="1"/>
          <p:nvPr/>
        </p:nvSpPr>
        <p:spPr>
          <a:xfrm>
            <a:off x="79695" y="914292"/>
            <a:ext cx="2327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Vocabulaire du corpus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E097981-DC06-4699-9968-45CBC03B3A71}"/>
              </a:ext>
            </a:extLst>
          </p:cNvPr>
          <p:cNvSpPr txBox="1"/>
          <p:nvPr/>
        </p:nvSpPr>
        <p:spPr>
          <a:xfrm>
            <a:off x="1178653" y="364732"/>
            <a:ext cx="1002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corpus</a:t>
            </a:r>
            <a:endParaRPr lang="fr-F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231B2F5-2516-4E24-B75B-A39FADF139B2}"/>
              </a:ext>
            </a:extLst>
          </p:cNvPr>
          <p:cNvSpPr txBox="1"/>
          <p:nvPr/>
        </p:nvSpPr>
        <p:spPr>
          <a:xfrm>
            <a:off x="2363911" y="914292"/>
            <a:ext cx="4211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a  cat  chased  climbed  dog  saw  the  tree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788D65-75F9-4321-8BB7-9419DB8D0357}"/>
              </a:ext>
            </a:extLst>
          </p:cNvPr>
          <p:cNvSpPr txBox="1"/>
          <p:nvPr/>
        </p:nvSpPr>
        <p:spPr>
          <a:xfrm>
            <a:off x="6804952" y="921411"/>
            <a:ext cx="27132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charter"/>
              </a:rPr>
              <a:t>8 mots (</a:t>
            </a:r>
            <a:r>
              <a:rPr lang="en-US" sz="1600" b="1" dirty="0" err="1">
                <a:solidFill>
                  <a:srgbClr val="7030A0"/>
                </a:solidFill>
                <a:latin typeface="charter"/>
              </a:rPr>
              <a:t>ordre</a:t>
            </a:r>
            <a:r>
              <a:rPr lang="en-US" sz="1600" b="1" dirty="0">
                <a:solidFill>
                  <a:srgbClr val="7030A0"/>
                </a:solidFill>
                <a:latin typeface="charter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charter"/>
              </a:rPr>
              <a:t>alphabétique</a:t>
            </a:r>
            <a:r>
              <a:rPr lang="en-US" sz="1600" b="1" dirty="0">
                <a:solidFill>
                  <a:srgbClr val="7030A0"/>
                </a:solidFill>
                <a:latin typeface="charter"/>
              </a:rPr>
              <a:t>)</a:t>
            </a:r>
            <a:endParaRPr lang="fr-FR" sz="1600" dirty="0">
              <a:solidFill>
                <a:srgbClr val="7030A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896C807-2F84-4AFD-A978-174306A85E3D}"/>
              </a:ext>
            </a:extLst>
          </p:cNvPr>
          <p:cNvSpPr txBox="1"/>
          <p:nvPr/>
        </p:nvSpPr>
        <p:spPr>
          <a:xfrm>
            <a:off x="2729461" y="6109523"/>
            <a:ext cx="2063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  <a:latin typeface="charter"/>
              </a:rPr>
              <a:t>8 </a:t>
            </a:r>
            <a:r>
              <a:rPr lang="en-US" sz="1400" b="1" dirty="0" err="1">
                <a:solidFill>
                  <a:srgbClr val="7030A0"/>
                </a:solidFill>
                <a:latin typeface="charter"/>
              </a:rPr>
              <a:t>neurones</a:t>
            </a:r>
            <a:r>
              <a:rPr lang="en-US" sz="1400" b="1" dirty="0">
                <a:solidFill>
                  <a:srgbClr val="7030A0"/>
                </a:solidFill>
                <a:latin typeface="charter"/>
              </a:rPr>
              <a:t> </a:t>
            </a:r>
            <a:r>
              <a:rPr lang="en-US" sz="1400" b="1" dirty="0" err="1">
                <a:solidFill>
                  <a:srgbClr val="7030A0"/>
                </a:solidFill>
                <a:latin typeface="charter"/>
              </a:rPr>
              <a:t>en</a:t>
            </a:r>
            <a:r>
              <a:rPr lang="en-US" sz="1400" b="1" dirty="0">
                <a:solidFill>
                  <a:srgbClr val="7030A0"/>
                </a:solidFill>
                <a:latin typeface="charter"/>
              </a:rPr>
              <a:t> entrée</a:t>
            </a:r>
            <a:endParaRPr lang="fr-FR" sz="1400" b="1" dirty="0">
              <a:solidFill>
                <a:srgbClr val="7030A0"/>
              </a:solidFill>
              <a:latin typeface="charter"/>
            </a:endParaRPr>
          </a:p>
        </p:txBody>
      </p:sp>
      <p:pic>
        <p:nvPicPr>
          <p:cNvPr id="4100" name="Picture 4" descr="Image for post">
            <a:extLst>
              <a:ext uri="{FF2B5EF4-FFF2-40B4-BE49-F238E27FC236}">
                <a16:creationId xmlns:a16="http://schemas.microsoft.com/office/drawing/2014/main" id="{AEBACBCA-935D-4F15-847F-2D122DF51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11" b="43195"/>
          <a:stretch/>
        </p:blipFill>
        <p:spPr bwMode="auto">
          <a:xfrm>
            <a:off x="616738" y="2436330"/>
            <a:ext cx="1932660" cy="11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F3ECF4CD-DA7D-4B4B-8E41-49A2C915220E}"/>
              </a:ext>
            </a:extLst>
          </p:cNvPr>
          <p:cNvSpPr txBox="1"/>
          <p:nvPr/>
        </p:nvSpPr>
        <p:spPr>
          <a:xfrm>
            <a:off x="674065" y="3615325"/>
            <a:ext cx="1818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rgbClr val="7030A0"/>
                </a:solidFill>
                <a:latin typeface="charter"/>
              </a:rPr>
              <a:t>chaque </a:t>
            </a:r>
            <a:r>
              <a:rPr lang="fr-FR" sz="1200" b="1" dirty="0">
                <a:solidFill>
                  <a:srgbClr val="7030A0"/>
                </a:solidFill>
                <a:latin typeface="charter"/>
              </a:rPr>
              <a:t>ligne</a:t>
            </a:r>
            <a:r>
              <a:rPr lang="fr-FR" sz="1200" dirty="0">
                <a:solidFill>
                  <a:srgbClr val="7030A0"/>
                </a:solidFill>
                <a:latin typeface="charter"/>
              </a:rPr>
              <a:t> représentant un mot de vocabulaire</a:t>
            </a:r>
          </a:p>
        </p:txBody>
      </p:sp>
      <p:grpSp>
        <p:nvGrpSpPr>
          <p:cNvPr id="4107" name="Groupe 4106">
            <a:extLst>
              <a:ext uri="{FF2B5EF4-FFF2-40B4-BE49-F238E27FC236}">
                <a16:creationId xmlns:a16="http://schemas.microsoft.com/office/drawing/2014/main" id="{BE95055C-095A-44E6-9783-7164C7DAC964}"/>
              </a:ext>
            </a:extLst>
          </p:cNvPr>
          <p:cNvGrpSpPr/>
          <p:nvPr/>
        </p:nvGrpSpPr>
        <p:grpSpPr>
          <a:xfrm>
            <a:off x="935994" y="3964903"/>
            <a:ext cx="7951939" cy="2171670"/>
            <a:chOff x="952772" y="4031201"/>
            <a:chExt cx="7951939" cy="2171670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FC48570-14BA-471A-BC40-3C013B50E21C}"/>
                </a:ext>
              </a:extLst>
            </p:cNvPr>
            <p:cNvSpPr txBox="1"/>
            <p:nvPr/>
          </p:nvSpPr>
          <p:spPr>
            <a:xfrm>
              <a:off x="4283144" y="4031201"/>
              <a:ext cx="30628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7030A0"/>
                  </a:solidFill>
                  <a:latin typeface="charter"/>
                </a:rPr>
                <a:t>Ici</a:t>
              </a:r>
              <a:r>
                <a:rPr lang="en-US" sz="1400" b="1" dirty="0">
                  <a:solidFill>
                    <a:srgbClr val="7030A0"/>
                  </a:solidFill>
                  <a:latin typeface="charter"/>
                </a:rPr>
                <a:t> : 3 </a:t>
              </a:r>
              <a:r>
                <a:rPr lang="en-US" sz="1400" b="1" dirty="0" err="1">
                  <a:solidFill>
                    <a:srgbClr val="7030A0"/>
                  </a:solidFill>
                  <a:latin typeface="charter"/>
                </a:rPr>
                <a:t>neurones</a:t>
              </a:r>
              <a:r>
                <a:rPr lang="en-US" sz="1400" b="1" dirty="0">
                  <a:solidFill>
                    <a:srgbClr val="7030A0"/>
                  </a:solidFill>
                  <a:latin typeface="charter"/>
                </a:rPr>
                <a:t> dans la </a:t>
              </a:r>
              <a:r>
                <a:rPr lang="en-US" sz="1400" b="1" dirty="0" err="1">
                  <a:solidFill>
                    <a:srgbClr val="7030A0"/>
                  </a:solidFill>
                  <a:latin typeface="charter"/>
                </a:rPr>
                <a:t>couche</a:t>
              </a:r>
              <a:r>
                <a:rPr lang="en-US" sz="1400" b="1" dirty="0">
                  <a:solidFill>
                    <a:srgbClr val="7030A0"/>
                  </a:solidFill>
                  <a:latin typeface="charter"/>
                </a:rPr>
                <a:t> </a:t>
              </a:r>
              <a:r>
                <a:rPr lang="en-US" sz="1400" b="1" dirty="0" err="1">
                  <a:solidFill>
                    <a:srgbClr val="7030A0"/>
                  </a:solidFill>
                  <a:latin typeface="charter"/>
                </a:rPr>
                <a:t>cachée</a:t>
              </a:r>
              <a:endParaRPr lang="fr-FR" sz="1400" b="1" dirty="0">
                <a:solidFill>
                  <a:srgbClr val="7030A0"/>
                </a:solidFill>
                <a:latin typeface="charter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03511EB-37A9-4D29-8997-8B92313023B3}"/>
                </a:ext>
              </a:extLst>
            </p:cNvPr>
            <p:cNvSpPr/>
            <p:nvPr/>
          </p:nvSpPr>
          <p:spPr>
            <a:xfrm>
              <a:off x="3405930" y="4376911"/>
              <a:ext cx="302004" cy="1825960"/>
            </a:xfrm>
            <a:prstGeom prst="rect">
              <a:avLst/>
            </a:prstGeom>
            <a:solidFill>
              <a:srgbClr val="ABE0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8B441482-52B6-4260-A982-0D33FB2A4079}"/>
                </a:ext>
              </a:extLst>
            </p:cNvPr>
            <p:cNvSpPr/>
            <p:nvPr/>
          </p:nvSpPr>
          <p:spPr>
            <a:xfrm>
              <a:off x="3499101" y="4567181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E77AC1C1-BB19-4CA2-8AEF-4EF951DED2EB}"/>
                </a:ext>
              </a:extLst>
            </p:cNvPr>
            <p:cNvSpPr/>
            <p:nvPr/>
          </p:nvSpPr>
          <p:spPr>
            <a:xfrm>
              <a:off x="3499101" y="4747448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4F096A89-CB7B-46B3-9963-DFD30B434F49}"/>
                </a:ext>
              </a:extLst>
            </p:cNvPr>
            <p:cNvSpPr/>
            <p:nvPr/>
          </p:nvSpPr>
          <p:spPr>
            <a:xfrm>
              <a:off x="3499101" y="4927715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9196241A-C005-42AD-BAE2-7D35609204C0}"/>
                </a:ext>
              </a:extLst>
            </p:cNvPr>
            <p:cNvSpPr/>
            <p:nvPr/>
          </p:nvSpPr>
          <p:spPr>
            <a:xfrm>
              <a:off x="3499101" y="5107982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3499C014-150B-4F2D-A93A-F7F5F6A649C2}"/>
                </a:ext>
              </a:extLst>
            </p:cNvPr>
            <p:cNvSpPr/>
            <p:nvPr/>
          </p:nvSpPr>
          <p:spPr>
            <a:xfrm>
              <a:off x="3499101" y="5310112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FE69E1FA-CAAD-48C4-AE6C-513D7B6CD836}"/>
                </a:ext>
              </a:extLst>
            </p:cNvPr>
            <p:cNvSpPr/>
            <p:nvPr/>
          </p:nvSpPr>
          <p:spPr>
            <a:xfrm>
              <a:off x="3499828" y="548340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556BA39-1A6C-460E-A869-145B9CDF1C0C}"/>
                </a:ext>
              </a:extLst>
            </p:cNvPr>
            <p:cNvSpPr/>
            <p:nvPr/>
          </p:nvSpPr>
          <p:spPr>
            <a:xfrm>
              <a:off x="3499101" y="5675023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0134AB91-01B8-4701-893E-249B720E35A7}"/>
                </a:ext>
              </a:extLst>
            </p:cNvPr>
            <p:cNvSpPr/>
            <p:nvPr/>
          </p:nvSpPr>
          <p:spPr>
            <a:xfrm>
              <a:off x="3499101" y="5860154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4D999DA1-380A-4387-A9CC-DC45A5105FB7}"/>
                </a:ext>
              </a:extLst>
            </p:cNvPr>
            <p:cNvSpPr txBox="1"/>
            <p:nvPr/>
          </p:nvSpPr>
          <p:spPr>
            <a:xfrm>
              <a:off x="2681837" y="4465606"/>
              <a:ext cx="73403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200" b="1" i="0" dirty="0">
                  <a:solidFill>
                    <a:srgbClr val="292929"/>
                  </a:solidFill>
                  <a:effectLst/>
                  <a:latin typeface="charter"/>
                </a:rPr>
                <a:t>a  </a:t>
              </a:r>
            </a:p>
            <a:p>
              <a:pPr algn="r"/>
              <a:r>
                <a:rPr lang="en-US" sz="1200" b="1" i="0" dirty="0">
                  <a:solidFill>
                    <a:srgbClr val="292929"/>
                  </a:solidFill>
                  <a:effectLst/>
                  <a:latin typeface="charter"/>
                </a:rPr>
                <a:t>cat  </a:t>
              </a:r>
            </a:p>
            <a:p>
              <a:pPr algn="r"/>
              <a:r>
                <a:rPr lang="en-US" sz="1200" b="1" i="0" dirty="0">
                  <a:solidFill>
                    <a:srgbClr val="292929"/>
                  </a:solidFill>
                  <a:effectLst/>
                  <a:latin typeface="charter"/>
                </a:rPr>
                <a:t>chased  </a:t>
              </a:r>
            </a:p>
            <a:p>
              <a:pPr algn="r"/>
              <a:r>
                <a:rPr lang="en-US" sz="1200" b="1" i="0" dirty="0">
                  <a:solidFill>
                    <a:srgbClr val="292929"/>
                  </a:solidFill>
                  <a:effectLst/>
                  <a:latin typeface="charter"/>
                </a:rPr>
                <a:t>climbed  </a:t>
              </a:r>
            </a:p>
            <a:p>
              <a:pPr algn="r"/>
              <a:r>
                <a:rPr lang="en-US" sz="1200" b="1" i="0" dirty="0">
                  <a:solidFill>
                    <a:srgbClr val="292929"/>
                  </a:solidFill>
                  <a:effectLst/>
                  <a:latin typeface="charter"/>
                </a:rPr>
                <a:t>dog  </a:t>
              </a:r>
            </a:p>
            <a:p>
              <a:pPr algn="r"/>
              <a:r>
                <a:rPr lang="en-US" sz="1200" b="1" i="0" dirty="0">
                  <a:solidFill>
                    <a:srgbClr val="292929"/>
                  </a:solidFill>
                  <a:effectLst/>
                  <a:latin typeface="charter"/>
                </a:rPr>
                <a:t>saw  </a:t>
              </a:r>
            </a:p>
            <a:p>
              <a:pPr algn="r"/>
              <a:r>
                <a:rPr lang="en-US" sz="1200" b="1" i="0" dirty="0">
                  <a:solidFill>
                    <a:srgbClr val="292929"/>
                  </a:solidFill>
                  <a:effectLst/>
                  <a:latin typeface="charter"/>
                </a:rPr>
                <a:t>the  </a:t>
              </a:r>
            </a:p>
            <a:p>
              <a:pPr algn="r"/>
              <a:r>
                <a:rPr lang="en-US" sz="1200" b="1" i="0" dirty="0">
                  <a:solidFill>
                    <a:srgbClr val="292929"/>
                  </a:solidFill>
                  <a:effectLst/>
                  <a:latin typeface="charter"/>
                </a:rPr>
                <a:t>tree</a:t>
              </a:r>
              <a:endParaRPr lang="fr-FR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9B0A2D-E4EE-4CAE-8171-0E114A2C0448}"/>
                </a:ext>
              </a:extLst>
            </p:cNvPr>
            <p:cNvSpPr/>
            <p:nvPr/>
          </p:nvSpPr>
          <p:spPr>
            <a:xfrm>
              <a:off x="4008151" y="4376911"/>
              <a:ext cx="966521" cy="1825960"/>
            </a:xfrm>
            <a:prstGeom prst="rect">
              <a:avLst/>
            </a:prstGeom>
            <a:solidFill>
              <a:srgbClr val="ABE0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8F8FBD31-CDBE-41AA-A4AC-714280CAB047}"/>
                </a:ext>
              </a:extLst>
            </p:cNvPr>
            <p:cNvSpPr txBox="1"/>
            <p:nvPr/>
          </p:nvSpPr>
          <p:spPr>
            <a:xfrm>
              <a:off x="4020550" y="4928704"/>
              <a:ext cx="87820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harter"/>
                </a:rPr>
                <a:t>matrice</a:t>
              </a:r>
            </a:p>
            <a:p>
              <a:pPr algn="ctr"/>
              <a:r>
                <a:rPr lang="fr-F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harter"/>
                </a:rPr>
                <a:t>WI</a:t>
              </a:r>
            </a:p>
            <a:p>
              <a:pPr algn="ctr"/>
              <a:r>
                <a:rPr lang="fr-F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harter"/>
                </a:rPr>
                <a:t>8x3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A65CFCC-F955-4263-9DAD-CD8918C0F9BC}"/>
                </a:ext>
              </a:extLst>
            </p:cNvPr>
            <p:cNvSpPr/>
            <p:nvPr/>
          </p:nvSpPr>
          <p:spPr>
            <a:xfrm rot="5400000">
              <a:off x="6072714" y="4404903"/>
              <a:ext cx="966521" cy="1825960"/>
            </a:xfrm>
            <a:prstGeom prst="rect">
              <a:avLst/>
            </a:prstGeom>
            <a:solidFill>
              <a:srgbClr val="ABE0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C772DE7-4B1B-438C-8A09-EEB94B4D561F}"/>
                </a:ext>
              </a:extLst>
            </p:cNvPr>
            <p:cNvSpPr/>
            <p:nvPr/>
          </p:nvSpPr>
          <p:spPr>
            <a:xfrm>
              <a:off x="7876333" y="4303002"/>
              <a:ext cx="302004" cy="1825960"/>
            </a:xfrm>
            <a:prstGeom prst="rect">
              <a:avLst/>
            </a:prstGeom>
            <a:solidFill>
              <a:srgbClr val="ABE0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CC2BEFE2-FD2C-452F-AAB0-03AAE85BE78C}"/>
                </a:ext>
              </a:extLst>
            </p:cNvPr>
            <p:cNvSpPr/>
            <p:nvPr/>
          </p:nvSpPr>
          <p:spPr>
            <a:xfrm>
              <a:off x="7969504" y="4493272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6235D866-CB8E-468A-95AA-F9053A5488E9}"/>
                </a:ext>
              </a:extLst>
            </p:cNvPr>
            <p:cNvSpPr/>
            <p:nvPr/>
          </p:nvSpPr>
          <p:spPr>
            <a:xfrm>
              <a:off x="7969504" y="46735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AD181C5F-C5EC-4DE2-99FB-EA1FA1A3179C}"/>
                </a:ext>
              </a:extLst>
            </p:cNvPr>
            <p:cNvSpPr/>
            <p:nvPr/>
          </p:nvSpPr>
          <p:spPr>
            <a:xfrm>
              <a:off x="7969504" y="4853806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2357963-E2B8-4911-AAAE-2697A0401245}"/>
                </a:ext>
              </a:extLst>
            </p:cNvPr>
            <p:cNvSpPr/>
            <p:nvPr/>
          </p:nvSpPr>
          <p:spPr>
            <a:xfrm>
              <a:off x="7969504" y="5034073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9F87207-B039-419E-9C15-314B79A20F5D}"/>
                </a:ext>
              </a:extLst>
            </p:cNvPr>
            <p:cNvSpPr/>
            <p:nvPr/>
          </p:nvSpPr>
          <p:spPr>
            <a:xfrm>
              <a:off x="7969504" y="5236203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2A14DBA3-B3C6-4917-B03E-B5D6B934BC27}"/>
                </a:ext>
              </a:extLst>
            </p:cNvPr>
            <p:cNvSpPr/>
            <p:nvPr/>
          </p:nvSpPr>
          <p:spPr>
            <a:xfrm>
              <a:off x="7970231" y="5409500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CAA0586C-BF0C-4E92-8F9E-529DE3B84438}"/>
                </a:ext>
              </a:extLst>
            </p:cNvPr>
            <p:cNvSpPr/>
            <p:nvPr/>
          </p:nvSpPr>
          <p:spPr>
            <a:xfrm>
              <a:off x="7969504" y="5601114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746BAC04-BE1B-4336-9374-DD56D10A9C3A}"/>
                </a:ext>
              </a:extLst>
            </p:cNvPr>
            <p:cNvSpPr/>
            <p:nvPr/>
          </p:nvSpPr>
          <p:spPr>
            <a:xfrm>
              <a:off x="7969504" y="5786245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3EDF6931-333E-460E-ACFA-62A5767981EB}"/>
                </a:ext>
              </a:extLst>
            </p:cNvPr>
            <p:cNvSpPr txBox="1"/>
            <p:nvPr/>
          </p:nvSpPr>
          <p:spPr>
            <a:xfrm>
              <a:off x="8170675" y="4398494"/>
              <a:ext cx="73403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i="0" dirty="0">
                  <a:solidFill>
                    <a:srgbClr val="292929"/>
                  </a:solidFill>
                  <a:effectLst/>
                  <a:latin typeface="charter"/>
                </a:rPr>
                <a:t>a  </a:t>
              </a:r>
            </a:p>
            <a:p>
              <a:r>
                <a:rPr lang="en-US" sz="1200" b="1" i="0" dirty="0">
                  <a:solidFill>
                    <a:srgbClr val="292929"/>
                  </a:solidFill>
                  <a:effectLst/>
                  <a:latin typeface="charter"/>
                </a:rPr>
                <a:t>cat  </a:t>
              </a:r>
            </a:p>
            <a:p>
              <a:r>
                <a:rPr lang="en-US" sz="1200" b="1" i="0" dirty="0">
                  <a:solidFill>
                    <a:srgbClr val="292929"/>
                  </a:solidFill>
                  <a:effectLst/>
                  <a:latin typeface="charter"/>
                </a:rPr>
                <a:t>chased  </a:t>
              </a:r>
            </a:p>
            <a:p>
              <a:r>
                <a:rPr lang="en-US" sz="1200" b="1" i="0" dirty="0">
                  <a:solidFill>
                    <a:srgbClr val="292929"/>
                  </a:solidFill>
                  <a:effectLst/>
                  <a:latin typeface="charter"/>
                </a:rPr>
                <a:t>climbed  </a:t>
              </a:r>
            </a:p>
            <a:p>
              <a:r>
                <a:rPr lang="en-US" sz="1200" b="1" i="0" dirty="0">
                  <a:solidFill>
                    <a:srgbClr val="292929"/>
                  </a:solidFill>
                  <a:effectLst/>
                  <a:latin typeface="charter"/>
                </a:rPr>
                <a:t>dog  </a:t>
              </a:r>
            </a:p>
            <a:p>
              <a:r>
                <a:rPr lang="en-US" sz="1200" b="1" i="0" dirty="0">
                  <a:solidFill>
                    <a:srgbClr val="292929"/>
                  </a:solidFill>
                  <a:effectLst/>
                  <a:latin typeface="charter"/>
                </a:rPr>
                <a:t>saw  </a:t>
              </a:r>
            </a:p>
            <a:p>
              <a:r>
                <a:rPr lang="en-US" sz="1200" b="1" i="0" dirty="0">
                  <a:solidFill>
                    <a:srgbClr val="292929"/>
                  </a:solidFill>
                  <a:effectLst/>
                  <a:latin typeface="charter"/>
                </a:rPr>
                <a:t>the  </a:t>
              </a:r>
            </a:p>
            <a:p>
              <a:r>
                <a:rPr lang="en-US" sz="1200" b="1" i="0" dirty="0">
                  <a:solidFill>
                    <a:srgbClr val="292929"/>
                  </a:solidFill>
                  <a:effectLst/>
                  <a:latin typeface="charter"/>
                </a:rPr>
                <a:t>tree</a:t>
              </a:r>
              <a:endParaRPr lang="fr-FR" dirty="0"/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FDC20B03-249C-453B-AF72-618594E35E80}"/>
                </a:ext>
              </a:extLst>
            </p:cNvPr>
            <p:cNvSpPr txBox="1"/>
            <p:nvPr/>
          </p:nvSpPr>
          <p:spPr>
            <a:xfrm>
              <a:off x="5919050" y="5002613"/>
              <a:ext cx="135031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harter"/>
                </a:rPr>
                <a:t>matrice</a:t>
              </a:r>
            </a:p>
            <a:p>
              <a:pPr algn="ctr"/>
              <a:r>
                <a:rPr lang="fr-F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harter"/>
                </a:rPr>
                <a:t>WO</a:t>
              </a:r>
            </a:p>
            <a:p>
              <a:pPr algn="ctr"/>
              <a:r>
                <a:rPr lang="fr-F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harter"/>
                </a:rPr>
                <a:t>3x8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BAFBA56-74DF-47A5-AAB3-4924F7D60819}"/>
                </a:ext>
              </a:extLst>
            </p:cNvPr>
            <p:cNvSpPr/>
            <p:nvPr/>
          </p:nvSpPr>
          <p:spPr>
            <a:xfrm>
              <a:off x="5157598" y="4653510"/>
              <a:ext cx="302004" cy="1314644"/>
            </a:xfrm>
            <a:prstGeom prst="rect">
              <a:avLst/>
            </a:prstGeom>
            <a:solidFill>
              <a:srgbClr val="ABE0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F48345-A348-4829-B07D-C680C1D7F504}"/>
                </a:ext>
              </a:extLst>
            </p:cNvPr>
            <p:cNvSpPr/>
            <p:nvPr/>
          </p:nvSpPr>
          <p:spPr>
            <a:xfrm>
              <a:off x="5262189" y="4899848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020D63F5-3336-4582-88B3-081CE80F1012}"/>
                </a:ext>
              </a:extLst>
            </p:cNvPr>
            <p:cNvSpPr/>
            <p:nvPr/>
          </p:nvSpPr>
          <p:spPr>
            <a:xfrm>
              <a:off x="5254600" y="5236203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81C0ED0-D10A-4221-8917-0D844DF79053}"/>
                </a:ext>
              </a:extLst>
            </p:cNvPr>
            <p:cNvSpPr/>
            <p:nvPr/>
          </p:nvSpPr>
          <p:spPr>
            <a:xfrm>
              <a:off x="5245411" y="5587746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38273255-C0DE-4F45-9E73-DAE49894431D}"/>
                </a:ext>
              </a:extLst>
            </p:cNvPr>
            <p:cNvSpPr txBox="1"/>
            <p:nvPr/>
          </p:nvSpPr>
          <p:spPr>
            <a:xfrm>
              <a:off x="952772" y="5432583"/>
              <a:ext cx="175641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200" b="0" i="0" dirty="0">
                  <a:solidFill>
                    <a:srgbClr val="7030A0"/>
                  </a:solidFill>
                  <a:effectLst/>
                  <a:latin typeface="charter"/>
                </a:rPr>
                <a:t>autant de neurones qu'il y a de mots dans le vocabulaire </a:t>
              </a:r>
              <a:endParaRPr lang="fr-FR" sz="1200" dirty="0">
                <a:solidFill>
                  <a:srgbClr val="7030A0"/>
                </a:solidFill>
              </a:endParaRP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301BE458-3B79-4973-A5C4-139A5D73B0CB}"/>
                </a:ext>
              </a:extLst>
            </p:cNvPr>
            <p:cNvSpPr txBox="1"/>
            <p:nvPr/>
          </p:nvSpPr>
          <p:spPr>
            <a:xfrm>
              <a:off x="4002114" y="4419702"/>
              <a:ext cx="116869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harter"/>
                </a:rPr>
                <a:t>connexion</a:t>
              </a:r>
            </a:p>
          </p:txBody>
        </p: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B714E8C8-8D50-4AB4-8322-072308231C84}"/>
                </a:ext>
              </a:extLst>
            </p:cNvPr>
            <p:cNvCxnSpPr>
              <a:cxnSpLocks/>
            </p:cNvCxnSpPr>
            <p:nvPr/>
          </p:nvCxnSpPr>
          <p:spPr>
            <a:xfrm>
              <a:off x="3643011" y="4490051"/>
              <a:ext cx="472301" cy="194845"/>
            </a:xfrm>
            <a:prstGeom prst="line">
              <a:avLst/>
            </a:prstGeom>
            <a:ln w="28575">
              <a:solidFill>
                <a:srgbClr val="ABE0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C3575B2E-BCA0-47ED-9F30-D706BAFB0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2426" y="4801448"/>
              <a:ext cx="687306" cy="180267"/>
            </a:xfrm>
            <a:prstGeom prst="line">
              <a:avLst/>
            </a:prstGeom>
            <a:ln w="28575">
              <a:solidFill>
                <a:srgbClr val="ABE0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7AAB4F70-EF8D-4555-89DA-81AEDF39E051}"/>
                </a:ext>
              </a:extLst>
            </p:cNvPr>
            <p:cNvCxnSpPr>
              <a:cxnSpLocks/>
            </p:cNvCxnSpPr>
            <p:nvPr/>
          </p:nvCxnSpPr>
          <p:spPr>
            <a:xfrm>
              <a:off x="5322549" y="4684896"/>
              <a:ext cx="739840" cy="614125"/>
            </a:xfrm>
            <a:prstGeom prst="line">
              <a:avLst/>
            </a:prstGeom>
            <a:ln w="28575">
              <a:solidFill>
                <a:srgbClr val="ABE0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CC312142-BC3C-48ED-8240-28D4F381A0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2917" y="4847776"/>
              <a:ext cx="970002" cy="459362"/>
            </a:xfrm>
            <a:prstGeom prst="line">
              <a:avLst/>
            </a:prstGeom>
            <a:ln w="28575">
              <a:solidFill>
                <a:srgbClr val="ABE0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6727A694-A7EA-49AA-880F-097C84F63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778" y="5917537"/>
              <a:ext cx="472301" cy="194845"/>
            </a:xfrm>
            <a:prstGeom prst="line">
              <a:avLst/>
            </a:prstGeom>
            <a:ln w="28575">
              <a:solidFill>
                <a:srgbClr val="ABE0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9D743742-763B-49DC-B4A7-F4B2FB0E6A32}"/>
                </a:ext>
              </a:extLst>
            </p:cNvPr>
            <p:cNvCxnSpPr>
              <a:cxnSpLocks/>
            </p:cNvCxnSpPr>
            <p:nvPr/>
          </p:nvCxnSpPr>
          <p:spPr>
            <a:xfrm>
              <a:off x="4720689" y="5674267"/>
              <a:ext cx="687306" cy="180267"/>
            </a:xfrm>
            <a:prstGeom prst="line">
              <a:avLst/>
            </a:prstGeom>
            <a:ln w="28575">
              <a:solidFill>
                <a:srgbClr val="ABE0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D801A8F9-3DFB-4E0E-B5EC-E05913C24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1634" y="5308790"/>
              <a:ext cx="739840" cy="614125"/>
            </a:xfrm>
            <a:prstGeom prst="line">
              <a:avLst/>
            </a:prstGeom>
            <a:ln w="28575">
              <a:solidFill>
                <a:srgbClr val="ABE0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33298736-87CE-409B-8A1B-A6EB3847B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21939" y="5432583"/>
              <a:ext cx="747566" cy="508506"/>
            </a:xfrm>
            <a:prstGeom prst="line">
              <a:avLst/>
            </a:prstGeom>
            <a:ln w="28575">
              <a:solidFill>
                <a:srgbClr val="ABE0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ZoneTexte 78">
            <a:extLst>
              <a:ext uri="{FF2B5EF4-FFF2-40B4-BE49-F238E27FC236}">
                <a16:creationId xmlns:a16="http://schemas.microsoft.com/office/drawing/2014/main" id="{ACA342B4-ECC2-46DA-A62C-BAF0C2BDC050}"/>
              </a:ext>
            </a:extLst>
          </p:cNvPr>
          <p:cNvSpPr txBox="1"/>
          <p:nvPr/>
        </p:nvSpPr>
        <p:spPr>
          <a:xfrm>
            <a:off x="6456496" y="2989183"/>
            <a:ext cx="28061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rgbClr val="7030A0"/>
                </a:solidFill>
                <a:latin typeface="charter"/>
              </a:rPr>
              <a:t>chaque </a:t>
            </a:r>
            <a:r>
              <a:rPr lang="fr-FR" sz="1200" b="1" dirty="0">
                <a:solidFill>
                  <a:srgbClr val="7030A0"/>
                </a:solidFill>
                <a:latin typeface="charter"/>
              </a:rPr>
              <a:t>colonne</a:t>
            </a:r>
            <a:r>
              <a:rPr lang="fr-FR" sz="1200" dirty="0">
                <a:solidFill>
                  <a:srgbClr val="7030A0"/>
                </a:solidFill>
                <a:latin typeface="charter"/>
              </a:rPr>
              <a:t> de la matrice WO représente un mot du vocabulaire donné</a:t>
            </a:r>
          </a:p>
        </p:txBody>
      </p:sp>
      <p:pic>
        <p:nvPicPr>
          <p:cNvPr id="4105" name="Image 4104">
            <a:extLst>
              <a:ext uri="{FF2B5EF4-FFF2-40B4-BE49-F238E27FC236}">
                <a16:creationId xmlns:a16="http://schemas.microsoft.com/office/drawing/2014/main" id="{E9227E0E-B70A-4930-991D-1B57C4FF3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71" y="2126575"/>
            <a:ext cx="4647368" cy="688737"/>
          </a:xfrm>
          <a:prstGeom prst="rect">
            <a:avLst/>
          </a:prstGeom>
        </p:spPr>
      </p:pic>
      <p:sp>
        <p:nvSpPr>
          <p:cNvPr id="83" name="ZoneTexte 82">
            <a:extLst>
              <a:ext uri="{FF2B5EF4-FFF2-40B4-BE49-F238E27FC236}">
                <a16:creationId xmlns:a16="http://schemas.microsoft.com/office/drawing/2014/main" id="{E98B1B6B-3183-49B8-9FB4-F0A275DAB4AA}"/>
              </a:ext>
            </a:extLst>
          </p:cNvPr>
          <p:cNvSpPr txBox="1"/>
          <p:nvPr/>
        </p:nvSpPr>
        <p:spPr>
          <a:xfrm>
            <a:off x="385430" y="1931620"/>
            <a:ext cx="2617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rgbClr val="7030A0"/>
                </a:solidFill>
                <a:latin typeface="charter"/>
              </a:rPr>
              <a:t>Avant le début de la formation, ces matrices sont initialisées à de petites valeurs aléatoires :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06587D52-15F9-42A0-A8BB-06042F31DB38}"/>
              </a:ext>
            </a:extLst>
          </p:cNvPr>
          <p:cNvSpPr txBox="1"/>
          <p:nvPr/>
        </p:nvSpPr>
        <p:spPr>
          <a:xfrm>
            <a:off x="6083898" y="4714790"/>
            <a:ext cx="1168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connexion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66DF1DF-C71E-4F75-BCF1-702C4F465225}"/>
              </a:ext>
            </a:extLst>
          </p:cNvPr>
          <p:cNvSpPr/>
          <p:nvPr/>
        </p:nvSpPr>
        <p:spPr>
          <a:xfrm>
            <a:off x="385430" y="1875882"/>
            <a:ext cx="2492306" cy="2268279"/>
          </a:xfrm>
          <a:prstGeom prst="rect">
            <a:avLst/>
          </a:prstGeom>
          <a:noFill/>
          <a:ln w="38100">
            <a:solidFill>
              <a:srgbClr val="ABE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D51CB33E-8436-4329-97B6-89A9C67A6274}"/>
              </a:ext>
            </a:extLst>
          </p:cNvPr>
          <p:cNvSpPr txBox="1"/>
          <p:nvPr/>
        </p:nvSpPr>
        <p:spPr>
          <a:xfrm>
            <a:off x="7465274" y="6064278"/>
            <a:ext cx="1952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  <a:latin typeface="charter"/>
              </a:rPr>
              <a:t>8 </a:t>
            </a:r>
            <a:r>
              <a:rPr lang="en-US" sz="1400" b="1" dirty="0" err="1">
                <a:solidFill>
                  <a:srgbClr val="7030A0"/>
                </a:solidFill>
                <a:latin typeface="charter"/>
              </a:rPr>
              <a:t>neurones</a:t>
            </a:r>
            <a:r>
              <a:rPr lang="en-US" sz="1400" b="1" dirty="0">
                <a:solidFill>
                  <a:srgbClr val="7030A0"/>
                </a:solidFill>
                <a:latin typeface="charter"/>
              </a:rPr>
              <a:t> </a:t>
            </a:r>
            <a:r>
              <a:rPr lang="en-US" sz="1400" b="1" dirty="0" err="1">
                <a:solidFill>
                  <a:srgbClr val="7030A0"/>
                </a:solidFill>
                <a:latin typeface="charter"/>
              </a:rPr>
              <a:t>en</a:t>
            </a:r>
            <a:r>
              <a:rPr lang="en-US" sz="1400" b="1" dirty="0">
                <a:solidFill>
                  <a:srgbClr val="7030A0"/>
                </a:solidFill>
                <a:latin typeface="charter"/>
              </a:rPr>
              <a:t> sortie</a:t>
            </a:r>
            <a:endParaRPr lang="fr-FR" sz="1400" dirty="0"/>
          </a:p>
        </p:txBody>
      </p: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03A70ADE-F37D-4FD9-B627-D3D65887BA60}"/>
              </a:ext>
            </a:extLst>
          </p:cNvPr>
          <p:cNvCxnSpPr>
            <a:cxnSpLocks/>
          </p:cNvCxnSpPr>
          <p:nvPr/>
        </p:nvCxnSpPr>
        <p:spPr>
          <a:xfrm>
            <a:off x="2872893" y="2944210"/>
            <a:ext cx="1225641" cy="1478202"/>
          </a:xfrm>
          <a:prstGeom prst="line">
            <a:avLst/>
          </a:prstGeom>
          <a:ln w="38100">
            <a:solidFill>
              <a:srgbClr val="ABE0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EF5B8FF8-0731-43D3-8909-A11C5C64D988}"/>
              </a:ext>
            </a:extLst>
          </p:cNvPr>
          <p:cNvSpPr/>
          <p:nvPr/>
        </p:nvSpPr>
        <p:spPr>
          <a:xfrm>
            <a:off x="5140820" y="2001804"/>
            <a:ext cx="5135694" cy="1569661"/>
          </a:xfrm>
          <a:prstGeom prst="rect">
            <a:avLst/>
          </a:prstGeom>
          <a:noFill/>
          <a:ln w="38100">
            <a:solidFill>
              <a:srgbClr val="ABE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70313B33-88B3-4460-B4AA-59F3DFD80366}"/>
              </a:ext>
            </a:extLst>
          </p:cNvPr>
          <p:cNvCxnSpPr>
            <a:cxnSpLocks/>
          </p:cNvCxnSpPr>
          <p:nvPr/>
        </p:nvCxnSpPr>
        <p:spPr>
          <a:xfrm flipH="1">
            <a:off x="7393854" y="3582238"/>
            <a:ext cx="494207" cy="1245592"/>
          </a:xfrm>
          <a:prstGeom prst="line">
            <a:avLst/>
          </a:prstGeom>
          <a:ln w="38100">
            <a:solidFill>
              <a:srgbClr val="ABE0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ZoneTexte 100">
            <a:extLst>
              <a:ext uri="{FF2B5EF4-FFF2-40B4-BE49-F238E27FC236}">
                <a16:creationId xmlns:a16="http://schemas.microsoft.com/office/drawing/2014/main" id="{C3B6A129-2070-48AD-8589-623214E60251}"/>
              </a:ext>
            </a:extLst>
          </p:cNvPr>
          <p:cNvSpPr txBox="1"/>
          <p:nvPr/>
        </p:nvSpPr>
        <p:spPr>
          <a:xfrm>
            <a:off x="67259" y="2759630"/>
            <a:ext cx="7340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00" b="1" i="0" dirty="0">
                <a:solidFill>
                  <a:srgbClr val="7030A0"/>
                </a:solidFill>
                <a:effectLst/>
                <a:latin typeface="charter"/>
              </a:rPr>
              <a:t>a  </a:t>
            </a:r>
          </a:p>
          <a:p>
            <a:pPr algn="r"/>
            <a:r>
              <a:rPr lang="en-US" sz="600" b="1" i="0" dirty="0">
                <a:solidFill>
                  <a:srgbClr val="7030A0"/>
                </a:solidFill>
                <a:effectLst/>
                <a:latin typeface="charter"/>
              </a:rPr>
              <a:t>cat  </a:t>
            </a:r>
          </a:p>
          <a:p>
            <a:pPr algn="r"/>
            <a:r>
              <a:rPr lang="en-US" sz="600" b="1" i="0" dirty="0">
                <a:solidFill>
                  <a:srgbClr val="7030A0"/>
                </a:solidFill>
                <a:effectLst/>
                <a:latin typeface="charter"/>
              </a:rPr>
              <a:t>chased  </a:t>
            </a:r>
          </a:p>
          <a:p>
            <a:pPr algn="r"/>
            <a:r>
              <a:rPr lang="en-US" sz="600" b="1" i="0" dirty="0">
                <a:solidFill>
                  <a:srgbClr val="7030A0"/>
                </a:solidFill>
                <a:effectLst/>
                <a:latin typeface="charter"/>
              </a:rPr>
              <a:t>climbed  </a:t>
            </a:r>
          </a:p>
          <a:p>
            <a:pPr algn="r"/>
            <a:r>
              <a:rPr lang="en-US" sz="600" b="1" i="0" dirty="0">
                <a:solidFill>
                  <a:srgbClr val="7030A0"/>
                </a:solidFill>
                <a:effectLst/>
                <a:latin typeface="charter"/>
              </a:rPr>
              <a:t>dog  </a:t>
            </a:r>
          </a:p>
          <a:p>
            <a:pPr algn="r"/>
            <a:r>
              <a:rPr lang="en-US" sz="600" b="1" i="0" dirty="0">
                <a:solidFill>
                  <a:srgbClr val="7030A0"/>
                </a:solidFill>
                <a:effectLst/>
                <a:latin typeface="charter"/>
              </a:rPr>
              <a:t>saw  </a:t>
            </a:r>
          </a:p>
          <a:p>
            <a:pPr algn="r"/>
            <a:r>
              <a:rPr lang="en-US" sz="600" b="1" i="0" dirty="0">
                <a:solidFill>
                  <a:srgbClr val="7030A0"/>
                </a:solidFill>
                <a:effectLst/>
                <a:latin typeface="charter"/>
              </a:rPr>
              <a:t>the  </a:t>
            </a:r>
          </a:p>
          <a:p>
            <a:pPr algn="r"/>
            <a:r>
              <a:rPr lang="en-US" sz="600" b="1" i="0" dirty="0">
                <a:solidFill>
                  <a:srgbClr val="7030A0"/>
                </a:solidFill>
                <a:effectLst/>
                <a:latin typeface="charter"/>
              </a:rPr>
              <a:t>tree</a:t>
            </a:r>
            <a:endParaRPr lang="fr-FR" sz="1600" dirty="0">
              <a:solidFill>
                <a:srgbClr val="7030A0"/>
              </a:solidFill>
            </a:endParaRP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228F9800-F0E7-45A0-B2D9-3707130E065A}"/>
              </a:ext>
            </a:extLst>
          </p:cNvPr>
          <p:cNvSpPr txBox="1"/>
          <p:nvPr/>
        </p:nvSpPr>
        <p:spPr>
          <a:xfrm>
            <a:off x="5496843" y="2285465"/>
            <a:ext cx="46473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dirty="0">
                <a:solidFill>
                  <a:srgbClr val="7030A0"/>
                </a:solidFill>
                <a:effectLst/>
                <a:latin typeface="charter"/>
              </a:rPr>
              <a:t>a             cat        chased   climbed       dog         saw            the          tree</a:t>
            </a:r>
            <a:endParaRPr lang="fr-FR" sz="1200" dirty="0">
              <a:solidFill>
                <a:srgbClr val="7030A0"/>
              </a:solidFill>
            </a:endParaRPr>
          </a:p>
        </p:txBody>
      </p:sp>
      <p:sp>
        <p:nvSpPr>
          <p:cNvPr id="4118" name="Rectangle 4117">
            <a:extLst>
              <a:ext uri="{FF2B5EF4-FFF2-40B4-BE49-F238E27FC236}">
                <a16:creationId xmlns:a16="http://schemas.microsoft.com/office/drawing/2014/main" id="{BD53A604-9E08-4CCD-9BFB-697124B8AD98}"/>
              </a:ext>
            </a:extLst>
          </p:cNvPr>
          <p:cNvSpPr/>
          <p:nvPr/>
        </p:nvSpPr>
        <p:spPr>
          <a:xfrm>
            <a:off x="551001" y="2913986"/>
            <a:ext cx="1932660" cy="75197"/>
          </a:xfrm>
          <a:prstGeom prst="rect">
            <a:avLst/>
          </a:prstGeom>
          <a:solidFill>
            <a:srgbClr val="CDB9D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B2C2F2F-8A59-4382-94C9-FDEB8E4EE317}"/>
              </a:ext>
            </a:extLst>
          </p:cNvPr>
          <p:cNvSpPr/>
          <p:nvPr/>
        </p:nvSpPr>
        <p:spPr>
          <a:xfrm>
            <a:off x="444089" y="3082661"/>
            <a:ext cx="2039571" cy="88201"/>
          </a:xfrm>
          <a:prstGeom prst="rect">
            <a:avLst/>
          </a:prstGeom>
          <a:solidFill>
            <a:srgbClr val="CDB9D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83B0DFC-A09C-4818-AC5D-6B0E1A97B687}"/>
              </a:ext>
            </a:extLst>
          </p:cNvPr>
          <p:cNvSpPr/>
          <p:nvPr/>
        </p:nvSpPr>
        <p:spPr>
          <a:xfrm>
            <a:off x="5902272" y="2353884"/>
            <a:ext cx="567458" cy="519150"/>
          </a:xfrm>
          <a:prstGeom prst="rect">
            <a:avLst/>
          </a:prstGeom>
          <a:solidFill>
            <a:srgbClr val="CDB9D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84870F4-2E4A-434D-BA02-53112CC6ED37}"/>
              </a:ext>
            </a:extLst>
          </p:cNvPr>
          <p:cNvSpPr/>
          <p:nvPr/>
        </p:nvSpPr>
        <p:spPr>
          <a:xfrm>
            <a:off x="7073499" y="2323226"/>
            <a:ext cx="567458" cy="519150"/>
          </a:xfrm>
          <a:prstGeom prst="rect">
            <a:avLst/>
          </a:prstGeom>
          <a:solidFill>
            <a:srgbClr val="CDB9D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009EAD36-0AAA-4913-A171-7BD3E08F6723}"/>
              </a:ext>
            </a:extLst>
          </p:cNvPr>
          <p:cNvSpPr txBox="1"/>
          <p:nvPr/>
        </p:nvSpPr>
        <p:spPr>
          <a:xfrm>
            <a:off x="860163" y="4515234"/>
            <a:ext cx="10903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i="0" dirty="0">
                <a:solidFill>
                  <a:srgbClr val="292929"/>
                </a:solidFill>
                <a:effectLst/>
                <a:latin typeface="charter"/>
              </a:rPr>
              <a:t>[0 1 0 0 0 0 0 0] </a:t>
            </a:r>
            <a:endParaRPr lang="fr-FR" sz="11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5F91CFE-6D0B-47AD-B5AF-C41E70A799A4}"/>
              </a:ext>
            </a:extLst>
          </p:cNvPr>
          <p:cNvSpPr/>
          <p:nvPr/>
        </p:nvSpPr>
        <p:spPr>
          <a:xfrm>
            <a:off x="827830" y="4467192"/>
            <a:ext cx="1090380" cy="360638"/>
          </a:xfrm>
          <a:prstGeom prst="rect">
            <a:avLst/>
          </a:prstGeom>
          <a:noFill/>
          <a:ln w="38100">
            <a:solidFill>
              <a:srgbClr val="ABE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5C15E3F4-8F55-43F8-AEE9-71E7AF595365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1918210" y="4647511"/>
            <a:ext cx="1182147" cy="81062"/>
          </a:xfrm>
          <a:prstGeom prst="line">
            <a:avLst/>
          </a:prstGeom>
          <a:ln w="38100">
            <a:solidFill>
              <a:srgbClr val="ABE0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>
            <a:extLst>
              <a:ext uri="{FF2B5EF4-FFF2-40B4-BE49-F238E27FC236}">
                <a16:creationId xmlns:a16="http://schemas.microsoft.com/office/drawing/2014/main" id="{98AEDF5E-3C94-45CF-ABAC-1D31E6F855A2}"/>
              </a:ext>
            </a:extLst>
          </p:cNvPr>
          <p:cNvSpPr txBox="1"/>
          <p:nvPr/>
        </p:nvSpPr>
        <p:spPr>
          <a:xfrm>
            <a:off x="257397" y="4868678"/>
            <a:ext cx="24746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7030A0"/>
                </a:solidFill>
                <a:latin typeface="charter"/>
              </a:rPr>
              <a:t>vecteur d’entrée pour le mot « cat »</a:t>
            </a:r>
            <a:endParaRPr lang="fr-FR" sz="1200" dirty="0"/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0845B2F8-69CA-4AAF-B245-7539FF224AC7}"/>
              </a:ext>
            </a:extLst>
          </p:cNvPr>
          <p:cNvSpPr/>
          <p:nvPr/>
        </p:nvSpPr>
        <p:spPr>
          <a:xfrm rot="16200000">
            <a:off x="9794761" y="1827615"/>
            <a:ext cx="3998723" cy="5835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88E06DB-B1AF-4191-BDA5-CE3104889FC7}"/>
              </a:ext>
            </a:extLst>
          </p:cNvPr>
          <p:cNvSpPr txBox="1"/>
          <p:nvPr/>
        </p:nvSpPr>
        <p:spPr>
          <a:xfrm rot="16200000">
            <a:off x="9815123" y="1639232"/>
            <a:ext cx="390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Word </a:t>
            </a:r>
            <a:r>
              <a:rPr lang="fr-F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embeddings</a:t>
            </a:r>
            <a:endParaRPr lang="fr-F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548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100A40-4452-4713-A04E-8A39F7CE0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F38666D-EAFF-4182-B52F-759EE4BA000A}"/>
              </a:ext>
            </a:extLst>
          </p:cNvPr>
          <p:cNvSpPr txBox="1"/>
          <p:nvPr/>
        </p:nvSpPr>
        <p:spPr>
          <a:xfrm>
            <a:off x="138418" y="96284"/>
            <a:ext cx="9735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292929"/>
                </a:solidFill>
                <a:effectLst/>
                <a:latin typeface="charter"/>
              </a:rPr>
              <a:t>Supposons que nous voulons que le réseau apprenne la relation entre les mots «</a:t>
            </a:r>
            <a:r>
              <a:rPr lang="fr-FR" b="1" i="0" dirty="0">
                <a:solidFill>
                  <a:srgbClr val="292929"/>
                </a:solidFill>
                <a:effectLst/>
                <a:latin typeface="charter"/>
              </a:rPr>
              <a:t>cat</a:t>
            </a:r>
            <a:r>
              <a:rPr lang="fr-FR" b="0" i="0" dirty="0">
                <a:solidFill>
                  <a:srgbClr val="292929"/>
                </a:solidFill>
                <a:effectLst/>
                <a:latin typeface="charter"/>
              </a:rPr>
              <a:t>» et «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climbed </a:t>
            </a:r>
            <a:r>
              <a:rPr lang="fr-FR" b="0" i="0" dirty="0">
                <a:solidFill>
                  <a:srgbClr val="292929"/>
                </a:solidFill>
                <a:effectLst/>
                <a:latin typeface="charter"/>
              </a:rPr>
              <a:t>».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76F4A0C-21C2-4133-B3A7-CB89097947D8}"/>
              </a:ext>
            </a:extLst>
          </p:cNvPr>
          <p:cNvSpPr txBox="1"/>
          <p:nvPr/>
        </p:nvSpPr>
        <p:spPr>
          <a:xfrm>
            <a:off x="2642531" y="280950"/>
            <a:ext cx="472719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000" dirty="0">
              <a:solidFill>
                <a:srgbClr val="292929"/>
              </a:solidFill>
              <a:latin typeface="charter"/>
            </a:endParaRPr>
          </a:p>
          <a:p>
            <a:pPr marL="285750" indent="-285750">
              <a:buFontTx/>
              <a:buChar char="-"/>
            </a:pPr>
            <a:r>
              <a:rPr lang="fr-FR" b="0" i="0" dirty="0">
                <a:solidFill>
                  <a:srgbClr val="292929"/>
                </a:solidFill>
                <a:effectLst/>
                <a:latin typeface="charter"/>
              </a:rPr>
              <a:t>le mot «</a:t>
            </a:r>
            <a:r>
              <a:rPr lang="fr-FR" b="1" i="0" dirty="0">
                <a:solidFill>
                  <a:srgbClr val="292929"/>
                </a:solidFill>
                <a:effectLst/>
                <a:latin typeface="charter"/>
              </a:rPr>
              <a:t>cat</a:t>
            </a:r>
            <a:r>
              <a:rPr lang="fr-FR" b="0" i="0" dirty="0">
                <a:solidFill>
                  <a:srgbClr val="292929"/>
                </a:solidFill>
                <a:effectLst/>
                <a:latin typeface="charter"/>
              </a:rPr>
              <a:t>» est appelé le mot de </a:t>
            </a:r>
            <a:r>
              <a:rPr lang="fr-FR" b="1" i="1" dirty="0">
                <a:solidFill>
                  <a:srgbClr val="7030A0"/>
                </a:solidFill>
                <a:effectLst/>
                <a:latin typeface="charter"/>
              </a:rPr>
              <a:t>contexte</a:t>
            </a:r>
            <a:r>
              <a:rPr lang="fr-FR" b="1" i="0" dirty="0">
                <a:solidFill>
                  <a:srgbClr val="7030A0"/>
                </a:solidFill>
                <a:effectLst/>
                <a:latin typeface="charter"/>
              </a:rPr>
              <a:t> </a:t>
            </a:r>
          </a:p>
          <a:p>
            <a:pPr marL="285750" indent="-285750">
              <a:buFontTx/>
              <a:buChar char="-"/>
            </a:pPr>
            <a:r>
              <a:rPr lang="fr-FR" b="0" i="0" dirty="0">
                <a:solidFill>
                  <a:srgbClr val="292929"/>
                </a:solidFill>
                <a:effectLst/>
                <a:latin typeface="charter"/>
              </a:rPr>
              <a:t>et le mot «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climbed </a:t>
            </a:r>
            <a:r>
              <a:rPr lang="fr-FR" b="0" i="0" dirty="0">
                <a:solidFill>
                  <a:srgbClr val="292929"/>
                </a:solidFill>
                <a:effectLst/>
                <a:latin typeface="charter"/>
              </a:rPr>
              <a:t>» est le mot </a:t>
            </a:r>
            <a:r>
              <a:rPr lang="fr-FR" b="1" i="1" dirty="0">
                <a:solidFill>
                  <a:srgbClr val="7030A0"/>
                </a:solidFill>
                <a:effectLst/>
                <a:latin typeface="charter"/>
              </a:rPr>
              <a:t>cible</a:t>
            </a:r>
            <a:r>
              <a:rPr lang="fr-FR" b="1" i="0" dirty="0">
                <a:solidFill>
                  <a:srgbClr val="7030A0"/>
                </a:solidFill>
                <a:effectLst/>
                <a:latin typeface="charter"/>
              </a:rPr>
              <a:t> </a:t>
            </a:r>
            <a:endParaRPr lang="fr-FR" b="1" dirty="0">
              <a:solidFill>
                <a:srgbClr val="7030A0"/>
              </a:solidFill>
            </a:endParaRPr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3796C011-4B7B-4F6C-B1F9-93BC86F7EA03}"/>
              </a:ext>
            </a:extLst>
          </p:cNvPr>
          <p:cNvGraphicFramePr>
            <a:graphicFrameLocks noGrp="1"/>
          </p:cNvGraphicFramePr>
          <p:nvPr/>
        </p:nvGraphicFramePr>
        <p:xfrm>
          <a:off x="587224" y="1177677"/>
          <a:ext cx="9806736" cy="1018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486">
                  <a:extLst>
                    <a:ext uri="{9D8B030D-6E8A-4147-A177-3AD203B41FA5}">
                      <a16:colId xmlns:a16="http://schemas.microsoft.com/office/drawing/2014/main" val="111146127"/>
                    </a:ext>
                  </a:extLst>
                </a:gridCol>
                <a:gridCol w="750515">
                  <a:extLst>
                    <a:ext uri="{9D8B030D-6E8A-4147-A177-3AD203B41FA5}">
                      <a16:colId xmlns:a16="http://schemas.microsoft.com/office/drawing/2014/main" val="665523371"/>
                    </a:ext>
                  </a:extLst>
                </a:gridCol>
                <a:gridCol w="793401">
                  <a:extLst>
                    <a:ext uri="{9D8B030D-6E8A-4147-A177-3AD203B41FA5}">
                      <a16:colId xmlns:a16="http://schemas.microsoft.com/office/drawing/2014/main" val="2288582819"/>
                    </a:ext>
                  </a:extLst>
                </a:gridCol>
                <a:gridCol w="823816">
                  <a:extLst>
                    <a:ext uri="{9D8B030D-6E8A-4147-A177-3AD203B41FA5}">
                      <a16:colId xmlns:a16="http://schemas.microsoft.com/office/drawing/2014/main" val="1304347933"/>
                    </a:ext>
                  </a:extLst>
                </a:gridCol>
                <a:gridCol w="758805">
                  <a:extLst>
                    <a:ext uri="{9D8B030D-6E8A-4147-A177-3AD203B41FA5}">
                      <a16:colId xmlns:a16="http://schemas.microsoft.com/office/drawing/2014/main" val="2271676015"/>
                    </a:ext>
                  </a:extLst>
                </a:gridCol>
                <a:gridCol w="808293">
                  <a:extLst>
                    <a:ext uri="{9D8B030D-6E8A-4147-A177-3AD203B41FA5}">
                      <a16:colId xmlns:a16="http://schemas.microsoft.com/office/drawing/2014/main" val="2004290097"/>
                    </a:ext>
                  </a:extLst>
                </a:gridCol>
                <a:gridCol w="750557">
                  <a:extLst>
                    <a:ext uri="{9D8B030D-6E8A-4147-A177-3AD203B41FA5}">
                      <a16:colId xmlns:a16="http://schemas.microsoft.com/office/drawing/2014/main" val="1157517573"/>
                    </a:ext>
                  </a:extLst>
                </a:gridCol>
                <a:gridCol w="758805">
                  <a:extLst>
                    <a:ext uri="{9D8B030D-6E8A-4147-A177-3AD203B41FA5}">
                      <a16:colId xmlns:a16="http://schemas.microsoft.com/office/drawing/2014/main" val="3777662751"/>
                    </a:ext>
                  </a:extLst>
                </a:gridCol>
                <a:gridCol w="3662058">
                  <a:extLst>
                    <a:ext uri="{9D8B030D-6E8A-4147-A177-3AD203B41FA5}">
                      <a16:colId xmlns:a16="http://schemas.microsoft.com/office/drawing/2014/main" val="1918102785"/>
                    </a:ext>
                  </a:extLst>
                </a:gridCol>
              </a:tblGrid>
              <a:tr h="356014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rgbClr val="292929"/>
                          </a:solidFill>
                          <a:effectLst/>
                          <a:latin typeface="charter"/>
                        </a:rPr>
                        <a:t>a </a:t>
                      </a:r>
                      <a:endParaRPr lang="fr-FR" sz="1400" dirty="0"/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rgbClr val="292929"/>
                          </a:solidFill>
                          <a:effectLst/>
                          <a:latin typeface="charter"/>
                        </a:rPr>
                        <a:t>cat </a:t>
                      </a:r>
                      <a:endParaRPr lang="fr-FR" sz="1400" dirty="0"/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rgbClr val="292929"/>
                          </a:solidFill>
                          <a:effectLst/>
                          <a:latin typeface="charter"/>
                        </a:rPr>
                        <a:t>chased </a:t>
                      </a:r>
                      <a:endParaRPr lang="fr-FR" sz="1400" dirty="0"/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rgbClr val="292929"/>
                          </a:solidFill>
                          <a:effectLst/>
                          <a:latin typeface="charter"/>
                        </a:rPr>
                        <a:t>climbed</a:t>
                      </a:r>
                      <a:endParaRPr lang="fr-FR" sz="1400" dirty="0"/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rgbClr val="292929"/>
                          </a:solidFill>
                          <a:effectLst/>
                          <a:latin typeface="charter"/>
                        </a:rPr>
                        <a:t>dog </a:t>
                      </a:r>
                      <a:endParaRPr lang="fr-FR" sz="1400" dirty="0"/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rgbClr val="292929"/>
                          </a:solidFill>
                          <a:effectLst/>
                          <a:latin typeface="charter"/>
                        </a:rPr>
                        <a:t>saw</a:t>
                      </a:r>
                      <a:endParaRPr lang="fr-FR" sz="1400" dirty="0"/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rgbClr val="292929"/>
                          </a:solidFill>
                          <a:effectLst/>
                          <a:latin typeface="charter"/>
                        </a:rPr>
                        <a:t>the</a:t>
                      </a:r>
                      <a:endParaRPr lang="fr-FR" sz="1400" dirty="0"/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rgbClr val="292929"/>
                          </a:solidFill>
                          <a:effectLst/>
                          <a:latin typeface="charter"/>
                        </a:rPr>
                        <a:t>tree</a:t>
                      </a:r>
                      <a:endParaRPr lang="fr-FR" sz="1400" dirty="0"/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700" dirty="0"/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350204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0</a:t>
                      </a:r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0</a:t>
                      </a:r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dirty="0">
                          <a:solidFill>
                            <a:srgbClr val="292929"/>
                          </a:solidFill>
                          <a:effectLst/>
                          <a:latin typeface="charter"/>
                        </a:rPr>
                        <a:t>vecteur d'entrée </a:t>
                      </a:r>
                      <a:r>
                        <a:rPr lang="fr-FR" sz="1400" b="1" i="0" dirty="0" err="1">
                          <a:solidFill>
                            <a:srgbClr val="292929"/>
                          </a:solidFill>
                          <a:effectLst/>
                          <a:latin typeface="charter"/>
                        </a:rPr>
                        <a:t>Xt</a:t>
                      </a:r>
                      <a:r>
                        <a:rPr lang="fr-FR" sz="1400" b="0" i="0" dirty="0">
                          <a:solidFill>
                            <a:srgbClr val="292929"/>
                          </a:solidFill>
                          <a:effectLst/>
                          <a:latin typeface="charter"/>
                        </a:rPr>
                        <a:t> </a:t>
                      </a:r>
                      <a:r>
                        <a:rPr lang="fr-FR" sz="1400" b="0" i="1" dirty="0">
                          <a:solidFill>
                            <a:srgbClr val="292929"/>
                          </a:solidFill>
                          <a:effectLst/>
                          <a:latin typeface="charter"/>
                        </a:rPr>
                        <a:t> </a:t>
                      </a:r>
                      <a:r>
                        <a:rPr lang="fr-FR" sz="1400" b="1" i="0" dirty="0">
                          <a:solidFill>
                            <a:srgbClr val="292929"/>
                          </a:solidFill>
                          <a:effectLst/>
                          <a:latin typeface="charter"/>
                        </a:rPr>
                        <a:t>[0 1 0 0 0 0 0 0] t  </a:t>
                      </a:r>
                      <a:r>
                        <a:rPr lang="fr-FR" sz="1400" b="0" i="0" dirty="0">
                          <a:solidFill>
                            <a:srgbClr val="292929"/>
                          </a:solidFill>
                          <a:effectLst/>
                          <a:latin typeface="charter"/>
                        </a:rPr>
                        <a:t>«</a:t>
                      </a:r>
                      <a:r>
                        <a:rPr lang="fr-FR" sz="1400" b="1" i="0" dirty="0">
                          <a:solidFill>
                            <a:srgbClr val="292929"/>
                          </a:solidFill>
                          <a:effectLst/>
                          <a:latin typeface="charter"/>
                        </a:rPr>
                        <a:t>cat</a:t>
                      </a:r>
                      <a:r>
                        <a:rPr lang="fr-FR" sz="1400" b="0" i="0" dirty="0">
                          <a:solidFill>
                            <a:srgbClr val="292929"/>
                          </a:solidFill>
                          <a:effectLst/>
                          <a:latin typeface="charter"/>
                        </a:rPr>
                        <a:t>» </a:t>
                      </a:r>
                      <a:endParaRPr lang="fr-FR" sz="1400" b="1" dirty="0"/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027811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0</a:t>
                      </a:r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0</a:t>
                      </a:r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kern="1200" dirty="0">
                          <a:solidFill>
                            <a:srgbClr val="292929"/>
                          </a:solidFill>
                          <a:effectLst/>
                          <a:latin typeface="charter"/>
                          <a:ea typeface="+mn-ea"/>
                          <a:cs typeface="+mn-cs"/>
                        </a:rPr>
                        <a:t>vecteur cible </a:t>
                      </a:r>
                      <a:r>
                        <a:rPr lang="fr-FR" sz="1400" b="1" i="0" kern="1200" dirty="0">
                          <a:solidFill>
                            <a:srgbClr val="292929"/>
                          </a:solidFill>
                          <a:effectLst/>
                          <a:latin typeface="charter"/>
                          <a:ea typeface="+mn-ea"/>
                          <a:cs typeface="+mn-cs"/>
                        </a:rPr>
                        <a:t>[0 0 0 1 0 0 0 0] t      </a:t>
                      </a:r>
                      <a:r>
                        <a:rPr lang="fr-FR" sz="1400" b="0" i="0" dirty="0">
                          <a:solidFill>
                            <a:srgbClr val="292929"/>
                          </a:solidFill>
                          <a:effectLst/>
                          <a:latin typeface="charter"/>
                        </a:rPr>
                        <a:t>«</a:t>
                      </a:r>
                      <a:r>
                        <a:rPr lang="en-US" sz="1400" b="1" i="0" dirty="0">
                          <a:solidFill>
                            <a:srgbClr val="292929"/>
                          </a:solidFill>
                          <a:effectLst/>
                          <a:latin typeface="charter"/>
                        </a:rPr>
                        <a:t>climbed </a:t>
                      </a:r>
                      <a:r>
                        <a:rPr lang="fr-FR" sz="1400" b="0" i="0" dirty="0">
                          <a:solidFill>
                            <a:srgbClr val="292929"/>
                          </a:solidFill>
                          <a:effectLst/>
                          <a:latin typeface="charter"/>
                        </a:rPr>
                        <a:t>»</a:t>
                      </a:r>
                      <a:endParaRPr lang="fr-FR" sz="1400" b="1" i="0" kern="1200" dirty="0">
                        <a:solidFill>
                          <a:srgbClr val="292929"/>
                        </a:solidFill>
                        <a:effectLst/>
                        <a:latin typeface="charter"/>
                        <a:ea typeface="+mn-ea"/>
                        <a:cs typeface="+mn-cs"/>
                      </a:endParaRPr>
                    </a:p>
                  </a:txBody>
                  <a:tcPr marL="111061" marR="111061" marT="55530" marB="55530" anchor="ctr">
                    <a:solidFill>
                      <a:srgbClr val="ABE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602637"/>
                  </a:ext>
                </a:extLst>
              </a:tr>
            </a:tbl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11CB4255-E1AD-4CFE-9114-669B39752A68}"/>
              </a:ext>
            </a:extLst>
          </p:cNvPr>
          <p:cNvSpPr txBox="1"/>
          <p:nvPr/>
        </p:nvSpPr>
        <p:spPr>
          <a:xfrm>
            <a:off x="503333" y="2371529"/>
            <a:ext cx="10486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1" dirty="0" err="1">
                <a:solidFill>
                  <a:srgbClr val="292929"/>
                </a:solidFill>
                <a:effectLst/>
                <a:latin typeface="charter"/>
              </a:rPr>
              <a:t>Ht</a:t>
            </a:r>
            <a:r>
              <a:rPr lang="fr-FR" b="0" i="1" dirty="0">
                <a:solidFill>
                  <a:srgbClr val="292929"/>
                </a:solidFill>
                <a:effectLst/>
                <a:latin typeface="charter"/>
              </a:rPr>
              <a:t> = </a:t>
            </a:r>
            <a:r>
              <a:rPr lang="fr-FR" b="0" i="1" dirty="0" err="1">
                <a:solidFill>
                  <a:srgbClr val="292929"/>
                </a:solidFill>
                <a:effectLst/>
                <a:latin typeface="charter"/>
              </a:rPr>
              <a:t>Xt.WI</a:t>
            </a:r>
            <a:r>
              <a:rPr lang="fr-FR" b="0" i="0" dirty="0">
                <a:solidFill>
                  <a:srgbClr val="292929"/>
                </a:solidFill>
                <a:effectLst/>
                <a:latin typeface="charter"/>
              </a:rPr>
              <a:t> = </a:t>
            </a:r>
            <a:r>
              <a:rPr lang="fr-FR" sz="1800" b="1" i="0" dirty="0">
                <a:solidFill>
                  <a:srgbClr val="292929"/>
                </a:solidFill>
                <a:effectLst/>
                <a:latin typeface="charter"/>
              </a:rPr>
              <a:t>[0 1 0 0 0 0 0 0] t .                                      =     </a:t>
            </a:r>
            <a:r>
              <a:rPr lang="fr-FR" b="0" i="0" dirty="0">
                <a:solidFill>
                  <a:srgbClr val="292929"/>
                </a:solidFill>
                <a:effectLst/>
                <a:latin typeface="charter"/>
              </a:rPr>
              <a:t>[-0,490796 -0,229903 0,065460] </a:t>
            </a:r>
            <a:endParaRPr lang="fr-FR" dirty="0"/>
          </a:p>
          <a:p>
            <a:endParaRPr lang="fr-FR" dirty="0"/>
          </a:p>
        </p:txBody>
      </p:sp>
      <p:pic>
        <p:nvPicPr>
          <p:cNvPr id="25" name="Picture 4" descr="Image for post">
            <a:extLst>
              <a:ext uri="{FF2B5EF4-FFF2-40B4-BE49-F238E27FC236}">
                <a16:creationId xmlns:a16="http://schemas.microsoft.com/office/drawing/2014/main" id="{063046AB-22E4-48BF-BD63-D94E11BFD7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96" r="50611" b="43195"/>
          <a:stretch/>
        </p:blipFill>
        <p:spPr bwMode="auto">
          <a:xfrm>
            <a:off x="3435439" y="2238707"/>
            <a:ext cx="1932660" cy="8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D973BA8-E1A2-4470-8CD3-D1CE5A684F87}"/>
              </a:ext>
            </a:extLst>
          </p:cNvPr>
          <p:cNvSpPr/>
          <p:nvPr/>
        </p:nvSpPr>
        <p:spPr>
          <a:xfrm>
            <a:off x="3504998" y="2396696"/>
            <a:ext cx="1932660" cy="75197"/>
          </a:xfrm>
          <a:prstGeom prst="rect">
            <a:avLst/>
          </a:prstGeom>
          <a:solidFill>
            <a:srgbClr val="CDB9D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31C87DD-107E-4E9B-8E11-7CB826ECE67D}"/>
              </a:ext>
            </a:extLst>
          </p:cNvPr>
          <p:cNvSpPr txBox="1"/>
          <p:nvPr/>
        </p:nvSpPr>
        <p:spPr>
          <a:xfrm>
            <a:off x="960539" y="3879694"/>
            <a:ext cx="9508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 err="1">
                <a:solidFill>
                  <a:srgbClr val="292929"/>
                </a:solidFill>
                <a:effectLst/>
                <a:latin typeface="charter"/>
              </a:rPr>
              <a:t>Ht.WO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 =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[0.100934 -0.309331 -0.122361 -0.151399 0.143463 -0.051262 -0.079686 0.112928]</a:t>
            </a:r>
            <a:endParaRPr lang="fr-FR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B47B0B9-ECCC-43AA-87AE-504B56144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89"/>
          <a:stretch/>
        </p:blipFill>
        <p:spPr>
          <a:xfrm>
            <a:off x="5126733" y="3280132"/>
            <a:ext cx="4647368" cy="369933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338C6A17-3A14-4283-8AED-9793B4608DA0}"/>
              </a:ext>
            </a:extLst>
          </p:cNvPr>
          <p:cNvSpPr txBox="1"/>
          <p:nvPr/>
        </p:nvSpPr>
        <p:spPr>
          <a:xfrm>
            <a:off x="960539" y="3310085"/>
            <a:ext cx="6266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 err="1">
                <a:solidFill>
                  <a:srgbClr val="292929"/>
                </a:solidFill>
                <a:effectLst/>
                <a:latin typeface="charter"/>
              </a:rPr>
              <a:t>Ht.WO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 = </a:t>
            </a:r>
            <a:r>
              <a:rPr lang="fr-FR" b="0" i="0" dirty="0">
                <a:solidFill>
                  <a:srgbClr val="292929"/>
                </a:solidFill>
                <a:effectLst/>
                <a:latin typeface="charter"/>
              </a:rPr>
              <a:t> [-0,490796 -0,229903 0,065460] </a:t>
            </a:r>
            <a:r>
              <a:rPr lang="fr-FR" b="1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endParaRPr lang="fr-FR" b="1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BAEE645F-135E-4383-8021-C88F1909C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234" y="4951458"/>
            <a:ext cx="5964195" cy="1457729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DE3670D-8FFB-4041-BF51-77AAF59F5484}"/>
              </a:ext>
            </a:extLst>
          </p:cNvPr>
          <p:cNvSpPr/>
          <p:nvPr/>
        </p:nvSpPr>
        <p:spPr>
          <a:xfrm rot="16200000">
            <a:off x="9735979" y="1823715"/>
            <a:ext cx="3998723" cy="5835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189E11A-DE7A-4E73-8802-4CC298C29DC2}"/>
              </a:ext>
            </a:extLst>
          </p:cNvPr>
          <p:cNvSpPr txBox="1"/>
          <p:nvPr/>
        </p:nvSpPr>
        <p:spPr>
          <a:xfrm rot="16200000">
            <a:off x="9756341" y="1635332"/>
            <a:ext cx="390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Word </a:t>
            </a:r>
            <a:r>
              <a:rPr lang="fr-F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embeddings</a:t>
            </a:r>
            <a:endParaRPr lang="fr-F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957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2AC157-213F-4C92-A981-800E23C5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68255C6-0AA1-46AD-8B40-555C7B2C7708}"/>
              </a:ext>
            </a:extLst>
          </p:cNvPr>
          <p:cNvGrpSpPr/>
          <p:nvPr/>
        </p:nvGrpSpPr>
        <p:grpSpPr>
          <a:xfrm>
            <a:off x="2071394" y="1007238"/>
            <a:ext cx="6708706" cy="2421762"/>
            <a:chOff x="-655412" y="-210234"/>
            <a:chExt cx="3995023" cy="550524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561067F0-51D6-4A8F-B00A-E089CF8727D9}"/>
                </a:ext>
              </a:extLst>
            </p:cNvPr>
            <p:cNvSpPr/>
            <p:nvPr/>
          </p:nvSpPr>
          <p:spPr>
            <a:xfrm>
              <a:off x="-655412" y="-210234"/>
              <a:ext cx="3995023" cy="55052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F482940-C307-4580-95D2-758129FCF6A6}"/>
                </a:ext>
              </a:extLst>
            </p:cNvPr>
            <p:cNvSpPr txBox="1"/>
            <p:nvPr/>
          </p:nvSpPr>
          <p:spPr>
            <a:xfrm>
              <a:off x="150157" y="-210234"/>
              <a:ext cx="2578559" cy="524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Partie 1</a:t>
              </a:r>
            </a:p>
            <a:p>
              <a:pPr algn="ctr"/>
              <a:r>
                <a:rPr lang="fr-FR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NLP</a:t>
              </a: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B83A58EE-E61E-4010-BB89-5AB7876495D2}"/>
              </a:ext>
            </a:extLst>
          </p:cNvPr>
          <p:cNvSpPr txBox="1"/>
          <p:nvPr/>
        </p:nvSpPr>
        <p:spPr>
          <a:xfrm>
            <a:off x="2569107" y="4184811"/>
            <a:ext cx="64442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Données textuelles</a:t>
            </a:r>
            <a:endParaRPr lang="fr-FR" sz="4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42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211FEF2C-7E15-4EB7-A69D-7C1CEA58E09C}"/>
              </a:ext>
            </a:extLst>
          </p:cNvPr>
          <p:cNvCxnSpPr>
            <a:cxnSpLocks/>
          </p:cNvCxnSpPr>
          <p:nvPr/>
        </p:nvCxnSpPr>
        <p:spPr>
          <a:xfrm flipH="1">
            <a:off x="6213346" y="4067645"/>
            <a:ext cx="2814366" cy="1"/>
          </a:xfrm>
          <a:prstGeom prst="line">
            <a:avLst/>
          </a:prstGeom>
          <a:ln w="38100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230A47A6-550D-46EB-B62A-6D1E92EAA0E1}"/>
              </a:ext>
            </a:extLst>
          </p:cNvPr>
          <p:cNvCxnSpPr>
            <a:cxnSpLocks/>
          </p:cNvCxnSpPr>
          <p:nvPr/>
        </p:nvCxnSpPr>
        <p:spPr>
          <a:xfrm flipV="1">
            <a:off x="5887338" y="4069573"/>
            <a:ext cx="350741" cy="1044252"/>
          </a:xfrm>
          <a:prstGeom prst="line">
            <a:avLst/>
          </a:prstGeom>
          <a:ln w="38100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AC819A8A-0DF6-491B-9824-FBA237AC3266}"/>
              </a:ext>
            </a:extLst>
          </p:cNvPr>
          <p:cNvCxnSpPr>
            <a:cxnSpLocks/>
          </p:cNvCxnSpPr>
          <p:nvPr/>
        </p:nvCxnSpPr>
        <p:spPr>
          <a:xfrm flipH="1" flipV="1">
            <a:off x="5845871" y="3041042"/>
            <a:ext cx="392208" cy="1028531"/>
          </a:xfrm>
          <a:prstGeom prst="line">
            <a:avLst/>
          </a:prstGeom>
          <a:ln w="38100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286134B1-84A0-4B31-A73E-4232654D59B4}"/>
              </a:ext>
            </a:extLst>
          </p:cNvPr>
          <p:cNvCxnSpPr>
            <a:cxnSpLocks/>
            <a:endCxn id="30" idx="3"/>
          </p:cNvCxnSpPr>
          <p:nvPr/>
        </p:nvCxnSpPr>
        <p:spPr>
          <a:xfrm flipH="1" flipV="1">
            <a:off x="3555010" y="4032140"/>
            <a:ext cx="418978" cy="1056034"/>
          </a:xfrm>
          <a:prstGeom prst="line">
            <a:avLst/>
          </a:prstGeom>
          <a:ln w="38100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7F3C6771-4078-469F-AC4C-B5B3CF626293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3555010" y="3264814"/>
            <a:ext cx="395365" cy="767326"/>
          </a:xfrm>
          <a:prstGeom prst="line">
            <a:avLst/>
          </a:prstGeom>
          <a:ln w="38100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321D47BE-F92E-4BC9-B7E3-471D23FD48A3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732438" y="4032140"/>
            <a:ext cx="2822572" cy="0"/>
          </a:xfrm>
          <a:prstGeom prst="line">
            <a:avLst/>
          </a:prstGeom>
          <a:ln w="38100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Larme 42">
            <a:extLst>
              <a:ext uri="{FF2B5EF4-FFF2-40B4-BE49-F238E27FC236}">
                <a16:creationId xmlns:a16="http://schemas.microsoft.com/office/drawing/2014/main" id="{2587A714-9370-476A-801A-793F281618E7}"/>
              </a:ext>
            </a:extLst>
          </p:cNvPr>
          <p:cNvSpPr/>
          <p:nvPr/>
        </p:nvSpPr>
        <p:spPr>
          <a:xfrm rot="2212994">
            <a:off x="7460613" y="3567769"/>
            <a:ext cx="1261715" cy="1181595"/>
          </a:xfrm>
          <a:prstGeom prst="teardrop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D13E43-B97E-453B-BB6D-4A95EA49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8476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371DB04-1737-4CFE-B94A-5D3898FCFAF8}"/>
              </a:ext>
            </a:extLst>
          </p:cNvPr>
          <p:cNvGrpSpPr/>
          <p:nvPr/>
        </p:nvGrpSpPr>
        <p:grpSpPr>
          <a:xfrm>
            <a:off x="4285537" y="150070"/>
            <a:ext cx="2759355" cy="808699"/>
            <a:chOff x="3775669" y="159093"/>
            <a:chExt cx="2759355" cy="808699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9C02FB61-B171-4D0B-8DE7-85B6FA7FA1FF}"/>
                </a:ext>
              </a:extLst>
            </p:cNvPr>
            <p:cNvSpPr/>
            <p:nvPr/>
          </p:nvSpPr>
          <p:spPr>
            <a:xfrm>
              <a:off x="3775669" y="173481"/>
              <a:ext cx="2467456" cy="79431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0195A16-8426-432D-93F8-8BCD4F849CF3}"/>
                </a:ext>
              </a:extLst>
            </p:cNvPr>
            <p:cNvSpPr txBox="1"/>
            <p:nvPr/>
          </p:nvSpPr>
          <p:spPr>
            <a:xfrm>
              <a:off x="4186106" y="159093"/>
              <a:ext cx="23489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N L P</a:t>
              </a:r>
            </a:p>
          </p:txBody>
        </p:sp>
      </p:grpSp>
      <p:pic>
        <p:nvPicPr>
          <p:cNvPr id="14" name="Graphique 13" descr="Base de données">
            <a:extLst>
              <a:ext uri="{FF2B5EF4-FFF2-40B4-BE49-F238E27FC236}">
                <a16:creationId xmlns:a16="http://schemas.microsoft.com/office/drawing/2014/main" id="{53393BBC-465B-463E-81A8-68FD92B18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881" y="3574940"/>
            <a:ext cx="914400" cy="914400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6196DBB0-46E1-4230-90B8-97C796D0A75D}"/>
              </a:ext>
            </a:extLst>
          </p:cNvPr>
          <p:cNvGrpSpPr/>
          <p:nvPr/>
        </p:nvGrpSpPr>
        <p:grpSpPr>
          <a:xfrm>
            <a:off x="1549836" y="1283426"/>
            <a:ext cx="872398" cy="872398"/>
            <a:chOff x="1982707" y="1501629"/>
            <a:chExt cx="1440000" cy="1440000"/>
          </a:xfrm>
        </p:grpSpPr>
        <p:pic>
          <p:nvPicPr>
            <p:cNvPr id="12" name="Graphique 11" descr="Outils">
              <a:extLst>
                <a:ext uri="{FF2B5EF4-FFF2-40B4-BE49-F238E27FC236}">
                  <a16:creationId xmlns:a16="http://schemas.microsoft.com/office/drawing/2014/main" id="{8E26FC02-8276-4364-9571-EFDF1A8D7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58037" y="1757494"/>
              <a:ext cx="914400" cy="914400"/>
            </a:xfrm>
            <a:prstGeom prst="rect">
              <a:avLst/>
            </a:prstGeom>
          </p:spPr>
        </p:pic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F7C6DD2A-1F14-4E7F-9D9D-57FA5C9BCEC6}"/>
                </a:ext>
              </a:extLst>
            </p:cNvPr>
            <p:cNvSpPr/>
            <p:nvPr/>
          </p:nvSpPr>
          <p:spPr>
            <a:xfrm>
              <a:off x="1982707" y="1501629"/>
              <a:ext cx="1440000" cy="1440000"/>
            </a:xfrm>
            <a:prstGeom prst="ellipse">
              <a:avLst/>
            </a:prstGeom>
            <a:noFill/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786831F3-5970-424E-BA34-AEA185735CC1}"/>
              </a:ext>
            </a:extLst>
          </p:cNvPr>
          <p:cNvSpPr txBox="1"/>
          <p:nvPr/>
        </p:nvSpPr>
        <p:spPr>
          <a:xfrm>
            <a:off x="1036885" y="2277894"/>
            <a:ext cx="246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PREPROCESSING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8F5CFF1-C9B4-47EC-821F-26204532D090}"/>
              </a:ext>
            </a:extLst>
          </p:cNvPr>
          <p:cNvSpPr txBox="1"/>
          <p:nvPr/>
        </p:nvSpPr>
        <p:spPr>
          <a:xfrm>
            <a:off x="22385" y="3244334"/>
            <a:ext cx="115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DATA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4228541-3036-42FC-8FD0-60FF31D6589F}"/>
              </a:ext>
            </a:extLst>
          </p:cNvPr>
          <p:cNvGrpSpPr/>
          <p:nvPr/>
        </p:nvGrpSpPr>
        <p:grpSpPr>
          <a:xfrm>
            <a:off x="4440091" y="1332528"/>
            <a:ext cx="872398" cy="872398"/>
            <a:chOff x="4494805" y="1573133"/>
            <a:chExt cx="1440000" cy="1440000"/>
          </a:xfrm>
        </p:grpSpPr>
        <p:pic>
          <p:nvPicPr>
            <p:cNvPr id="16" name="Graphique 15" descr="Engrenage">
              <a:extLst>
                <a:ext uri="{FF2B5EF4-FFF2-40B4-BE49-F238E27FC236}">
                  <a16:creationId xmlns:a16="http://schemas.microsoft.com/office/drawing/2014/main" id="{DC06AC2F-F453-4D96-864E-B8E263862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78395" y="1830259"/>
              <a:ext cx="914400" cy="914400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8F64158-5747-4C4F-A5B1-2C38E69C1FA4}"/>
                </a:ext>
              </a:extLst>
            </p:cNvPr>
            <p:cNvSpPr/>
            <p:nvPr/>
          </p:nvSpPr>
          <p:spPr>
            <a:xfrm>
              <a:off x="4494805" y="1573133"/>
              <a:ext cx="1440000" cy="1440000"/>
            </a:xfrm>
            <a:prstGeom prst="ellipse">
              <a:avLst/>
            </a:prstGeom>
            <a:noFill/>
            <a:ln w="952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9C12DEBF-CF3D-4F49-AC68-F1C8B2B0B93A}"/>
              </a:ext>
            </a:extLst>
          </p:cNvPr>
          <p:cNvSpPr txBox="1"/>
          <p:nvPr/>
        </p:nvSpPr>
        <p:spPr>
          <a:xfrm>
            <a:off x="3569453" y="2288571"/>
            <a:ext cx="302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FEATURE EXTRACTION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47F373-13BC-4D81-AFC2-150E29480A8A}"/>
              </a:ext>
            </a:extLst>
          </p:cNvPr>
          <p:cNvSpPr/>
          <p:nvPr/>
        </p:nvSpPr>
        <p:spPr>
          <a:xfrm>
            <a:off x="3891272" y="2890091"/>
            <a:ext cx="2070704" cy="614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78361A-FE33-497C-BC68-C20A5EDCA9BB}"/>
              </a:ext>
            </a:extLst>
          </p:cNvPr>
          <p:cNvSpPr/>
          <p:nvPr/>
        </p:nvSpPr>
        <p:spPr>
          <a:xfrm>
            <a:off x="3890205" y="3511690"/>
            <a:ext cx="2070704" cy="6283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70E5E5-0DE3-45C8-97D0-63B66FCBBF05}"/>
              </a:ext>
            </a:extLst>
          </p:cNvPr>
          <p:cNvSpPr/>
          <p:nvPr/>
        </p:nvSpPr>
        <p:spPr>
          <a:xfrm>
            <a:off x="3891272" y="4556351"/>
            <a:ext cx="2070704" cy="10442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EF136F1-B1B8-4EFA-9DE0-EDF65FAEE29F}"/>
              </a:ext>
            </a:extLst>
          </p:cNvPr>
          <p:cNvSpPr txBox="1"/>
          <p:nvPr/>
        </p:nvSpPr>
        <p:spPr>
          <a:xfrm>
            <a:off x="4164002" y="2897367"/>
            <a:ext cx="1620291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Bag of </a:t>
            </a:r>
            <a:r>
              <a:rPr lang="fr-FR" sz="1600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words</a:t>
            </a:r>
            <a:endParaRPr lang="fr-FR" sz="16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endParaRPr lang="fr-FR" sz="3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fr-FR" sz="12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Count </a:t>
            </a:r>
            <a:r>
              <a:rPr lang="fr-FR" sz="1200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vectorizer</a:t>
            </a:r>
            <a:endParaRPr lang="fr-FR" sz="12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AD98202-98CC-49C2-835F-60F2D49CB258}"/>
              </a:ext>
            </a:extLst>
          </p:cNvPr>
          <p:cNvSpPr txBox="1"/>
          <p:nvPr/>
        </p:nvSpPr>
        <p:spPr>
          <a:xfrm>
            <a:off x="4514290" y="3663828"/>
            <a:ext cx="1030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TF-IDF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5F538A2-5B1B-4CE2-BF05-A18B620946D0}"/>
              </a:ext>
            </a:extLst>
          </p:cNvPr>
          <p:cNvSpPr txBox="1"/>
          <p:nvPr/>
        </p:nvSpPr>
        <p:spPr>
          <a:xfrm>
            <a:off x="3946312" y="4558010"/>
            <a:ext cx="20707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Text</a:t>
            </a:r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fr-FR" sz="1600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embeddings</a:t>
            </a:r>
            <a:endParaRPr lang="fr-FR" sz="16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fr-FR" sz="16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Doc2vec</a:t>
            </a:r>
            <a:endParaRPr lang="fr-FR" sz="16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BERT</a:t>
            </a:r>
          </a:p>
          <a:p>
            <a:pPr algn="ctr"/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USE</a:t>
            </a:r>
          </a:p>
          <a:p>
            <a:endParaRPr lang="fr-FR" sz="16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0" name="Graphique 39" descr="Scie circulaire">
            <a:extLst>
              <a:ext uri="{FF2B5EF4-FFF2-40B4-BE49-F238E27FC236}">
                <a16:creationId xmlns:a16="http://schemas.microsoft.com/office/drawing/2014/main" id="{C8BC0655-D6C1-4C5D-8E9F-2883EE7CB3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430" y="2563646"/>
            <a:ext cx="3027574" cy="3027574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0829D7D-3145-427E-B32E-CAA7B8366BFE}"/>
              </a:ext>
            </a:extLst>
          </p:cNvPr>
          <p:cNvSpPr txBox="1"/>
          <p:nvPr/>
        </p:nvSpPr>
        <p:spPr>
          <a:xfrm>
            <a:off x="698213" y="3247310"/>
            <a:ext cx="28567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Nettoyage</a:t>
            </a:r>
          </a:p>
          <a:p>
            <a:pPr algn="ctr"/>
            <a:r>
              <a:rPr lang="fr-FR" sz="1600" dirty="0" err="1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Tokenization</a:t>
            </a:r>
            <a:endParaRPr lang="fr-FR" sz="1600" dirty="0"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fr-FR" sz="16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Supp. mots outils</a:t>
            </a:r>
          </a:p>
          <a:p>
            <a:pPr algn="ctr"/>
            <a:r>
              <a:rPr lang="fr-FR" sz="16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Normalisation</a:t>
            </a:r>
          </a:p>
          <a:p>
            <a:pPr algn="ctr"/>
            <a:r>
              <a:rPr lang="fr-FR" sz="1600" dirty="0" err="1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Stemming</a:t>
            </a:r>
            <a:endParaRPr lang="fr-FR" sz="1600" dirty="0"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fr-FR" sz="1600" dirty="0" err="1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Lemmatization</a:t>
            </a:r>
            <a:endParaRPr lang="fr-FR" sz="1600" dirty="0"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49CEF508-451F-405C-A545-CF6B02A81DDB}"/>
              </a:ext>
            </a:extLst>
          </p:cNvPr>
          <p:cNvGrpSpPr/>
          <p:nvPr/>
        </p:nvGrpSpPr>
        <p:grpSpPr>
          <a:xfrm>
            <a:off x="7257779" y="1276177"/>
            <a:ext cx="1647589" cy="1359992"/>
            <a:chOff x="7272466" y="1501629"/>
            <a:chExt cx="1647589" cy="1359992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ECB5BC48-7929-476E-BCCB-E76FF786D95B}"/>
                </a:ext>
              </a:extLst>
            </p:cNvPr>
            <p:cNvGrpSpPr/>
            <p:nvPr/>
          </p:nvGrpSpPr>
          <p:grpSpPr>
            <a:xfrm>
              <a:off x="7594256" y="1501629"/>
              <a:ext cx="872398" cy="872398"/>
              <a:chOff x="7896895" y="1501629"/>
              <a:chExt cx="1440000" cy="1440000"/>
            </a:xfrm>
          </p:grpSpPr>
          <p:pic>
            <p:nvPicPr>
              <p:cNvPr id="20" name="Graphique 19" descr="Ampoule et engrenage">
                <a:extLst>
                  <a:ext uri="{FF2B5EF4-FFF2-40B4-BE49-F238E27FC236}">
                    <a16:creationId xmlns:a16="http://schemas.microsoft.com/office/drawing/2014/main" id="{139F3FD7-B85D-44B9-A74F-25D7AC4E9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179662" y="175749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0EC1D140-EB47-4821-8376-2EC244624046}"/>
                  </a:ext>
                </a:extLst>
              </p:cNvPr>
              <p:cNvSpPr/>
              <p:nvPr/>
            </p:nvSpPr>
            <p:spPr>
              <a:xfrm>
                <a:off x="7896895" y="1501629"/>
                <a:ext cx="1440000" cy="14400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A860588B-B86C-42DB-AD43-03930CAD8E47}"/>
                </a:ext>
              </a:extLst>
            </p:cNvPr>
            <p:cNvSpPr txBox="1"/>
            <p:nvPr/>
          </p:nvSpPr>
          <p:spPr>
            <a:xfrm>
              <a:off x="7272466" y="2492289"/>
              <a:ext cx="1647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  <a:latin typeface="Arial Rounded MT Bold" panose="020F0704030504030204" pitchFamily="34" charset="0"/>
                </a:rPr>
                <a:t>MODELLING</a:t>
              </a:r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7859A00D-C1BE-4E77-8C23-0CC45FBF6F20}"/>
              </a:ext>
            </a:extLst>
          </p:cNvPr>
          <p:cNvSpPr txBox="1"/>
          <p:nvPr/>
        </p:nvSpPr>
        <p:spPr>
          <a:xfrm>
            <a:off x="7396813" y="3917169"/>
            <a:ext cx="1553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CLUSTERING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DCF044B-525E-4613-8AC6-E6864F2EF0DE}"/>
              </a:ext>
            </a:extLst>
          </p:cNvPr>
          <p:cNvSpPr txBox="1"/>
          <p:nvPr/>
        </p:nvSpPr>
        <p:spPr>
          <a:xfrm>
            <a:off x="8666724" y="4871934"/>
            <a:ext cx="271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de la pertinence des clusters par rapport aux étiquettes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63BBB1E-CACB-4546-9565-4EEF00730EEA}"/>
              </a:ext>
            </a:extLst>
          </p:cNvPr>
          <p:cNvSpPr/>
          <p:nvPr/>
        </p:nvSpPr>
        <p:spPr>
          <a:xfrm>
            <a:off x="9019671" y="3248494"/>
            <a:ext cx="2021041" cy="7761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85B8D2-5142-4EA2-B885-3FECC8570293}"/>
              </a:ext>
            </a:extLst>
          </p:cNvPr>
          <p:cNvSpPr/>
          <p:nvPr/>
        </p:nvSpPr>
        <p:spPr>
          <a:xfrm>
            <a:off x="9019671" y="4097354"/>
            <a:ext cx="2021041" cy="776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BB7EF0E-FDE8-40D3-823A-70B63321D673}"/>
              </a:ext>
            </a:extLst>
          </p:cNvPr>
          <p:cNvSpPr txBox="1"/>
          <p:nvPr/>
        </p:nvSpPr>
        <p:spPr>
          <a:xfrm>
            <a:off x="9193604" y="4216361"/>
            <a:ext cx="17442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VÉRIFICATION</a:t>
            </a:r>
          </a:p>
          <a:p>
            <a:pPr algn="ctr"/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ARI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AE3B36D-C917-4904-8F03-AFF907BAB369}"/>
              </a:ext>
            </a:extLst>
          </p:cNvPr>
          <p:cNvSpPr txBox="1"/>
          <p:nvPr/>
        </p:nvSpPr>
        <p:spPr>
          <a:xfrm>
            <a:off x="9019671" y="3468121"/>
            <a:ext cx="20210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INTERPRÉTATION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B0F3DB10-2273-40AC-A8C4-F42B7528204C}"/>
              </a:ext>
            </a:extLst>
          </p:cNvPr>
          <p:cNvSpPr txBox="1"/>
          <p:nvPr/>
        </p:nvSpPr>
        <p:spPr>
          <a:xfrm>
            <a:off x="9193604" y="5450562"/>
            <a:ext cx="1888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« catégories »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32D44D06-3ED7-4336-8FCF-0E783B0F9D8D}"/>
              </a:ext>
            </a:extLst>
          </p:cNvPr>
          <p:cNvSpPr/>
          <p:nvPr/>
        </p:nvSpPr>
        <p:spPr>
          <a:xfrm>
            <a:off x="3566509" y="35553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18CC189A-899D-4FF7-89A2-87664CEEDC06}"/>
              </a:ext>
            </a:extLst>
          </p:cNvPr>
          <p:cNvSpPr/>
          <p:nvPr/>
        </p:nvSpPr>
        <p:spPr>
          <a:xfrm>
            <a:off x="3530978" y="4297226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2BB8ADC8-7758-49ED-B841-6F18A83DD88D}"/>
              </a:ext>
            </a:extLst>
          </p:cNvPr>
          <p:cNvSpPr txBox="1"/>
          <p:nvPr/>
        </p:nvSpPr>
        <p:spPr>
          <a:xfrm>
            <a:off x="3547665" y="3504414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0ADD6C2B-30EF-43AA-936D-F2C4E95AB5F3}"/>
              </a:ext>
            </a:extLst>
          </p:cNvPr>
          <p:cNvSpPr txBox="1"/>
          <p:nvPr/>
        </p:nvSpPr>
        <p:spPr>
          <a:xfrm>
            <a:off x="3515056" y="4236670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418C08D7-3C51-49F2-B20E-1A2B5F402586}"/>
              </a:ext>
            </a:extLst>
          </p:cNvPr>
          <p:cNvSpPr txBox="1"/>
          <p:nvPr/>
        </p:nvSpPr>
        <p:spPr>
          <a:xfrm>
            <a:off x="6118676" y="4803347"/>
            <a:ext cx="155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T-</a:t>
            </a:r>
            <a:r>
              <a:rPr lang="fr-F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sne</a:t>
            </a:r>
            <a:endParaRPr lang="fr-FR" b="1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E494801F-A3F0-4554-9917-D8058EB845E6}"/>
              </a:ext>
            </a:extLst>
          </p:cNvPr>
          <p:cNvSpPr txBox="1"/>
          <p:nvPr/>
        </p:nvSpPr>
        <p:spPr>
          <a:xfrm>
            <a:off x="6086030" y="2908272"/>
            <a:ext cx="1553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Réduction dimension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9E23F943-922A-4E42-87E5-3803A5B509B6}"/>
              </a:ext>
            </a:extLst>
          </p:cNvPr>
          <p:cNvSpPr txBox="1"/>
          <p:nvPr/>
        </p:nvSpPr>
        <p:spPr>
          <a:xfrm>
            <a:off x="7396813" y="4812985"/>
            <a:ext cx="155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348A45"/>
                </a:solidFill>
                <a:latin typeface="Arial Rounded MT Bold" panose="020F0704030504030204" pitchFamily="34" charset="0"/>
              </a:rPr>
              <a:t>K-</a:t>
            </a:r>
            <a:r>
              <a:rPr lang="fr-FR" b="1" dirty="0" err="1">
                <a:solidFill>
                  <a:srgbClr val="348A45"/>
                </a:solidFill>
                <a:latin typeface="Arial Rounded MT Bold" panose="020F0704030504030204" pitchFamily="34" charset="0"/>
              </a:rPr>
              <a:t>means</a:t>
            </a:r>
            <a:endParaRPr lang="fr-FR" b="1" dirty="0">
              <a:solidFill>
                <a:srgbClr val="348A45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7BB5B80B-4DF6-4B33-A286-8EFF963EB263}"/>
              </a:ext>
            </a:extLst>
          </p:cNvPr>
          <p:cNvGrpSpPr/>
          <p:nvPr/>
        </p:nvGrpSpPr>
        <p:grpSpPr>
          <a:xfrm>
            <a:off x="9201269" y="1229883"/>
            <a:ext cx="1660795" cy="1386076"/>
            <a:chOff x="9201268" y="1229883"/>
            <a:chExt cx="1660795" cy="1386076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F5AE0DD9-4A19-4763-9EDD-67510EC4516B}"/>
                </a:ext>
              </a:extLst>
            </p:cNvPr>
            <p:cNvSpPr/>
            <p:nvPr/>
          </p:nvSpPr>
          <p:spPr>
            <a:xfrm>
              <a:off x="9601302" y="1229883"/>
              <a:ext cx="871200" cy="871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1" name="Graphique 70" descr="Cible">
              <a:extLst>
                <a:ext uri="{FF2B5EF4-FFF2-40B4-BE49-F238E27FC236}">
                  <a16:creationId xmlns:a16="http://schemas.microsoft.com/office/drawing/2014/main" id="{5E335220-098A-44A8-B68F-5620D2E5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09275" y="1340378"/>
              <a:ext cx="644783" cy="644783"/>
            </a:xfrm>
            <a:prstGeom prst="rect">
              <a:avLst/>
            </a:prstGeom>
          </p:spPr>
        </p:pic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D57BE3B7-8578-4655-A6EC-7042DE39A1DD}"/>
                </a:ext>
              </a:extLst>
            </p:cNvPr>
            <p:cNvSpPr txBox="1"/>
            <p:nvPr/>
          </p:nvSpPr>
          <p:spPr>
            <a:xfrm>
              <a:off x="9201268" y="2246627"/>
              <a:ext cx="16607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</a:rPr>
                <a:t>EVALUATION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B2560-D9A9-4160-BC74-5C6E2F25A862}"/>
              </a:ext>
            </a:extLst>
          </p:cNvPr>
          <p:cNvSpPr/>
          <p:nvPr/>
        </p:nvSpPr>
        <p:spPr>
          <a:xfrm>
            <a:off x="3890205" y="5661295"/>
            <a:ext cx="2070703" cy="3719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E0A27B4D-D993-413F-9ACE-C169A264D3E7}"/>
              </a:ext>
            </a:extLst>
          </p:cNvPr>
          <p:cNvSpPr txBox="1"/>
          <p:nvPr/>
        </p:nvSpPr>
        <p:spPr>
          <a:xfrm>
            <a:off x="3963023" y="5711374"/>
            <a:ext cx="19548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ZERO-SHOT-LEARNING</a:t>
            </a:r>
          </a:p>
        </p:txBody>
      </p:sp>
      <p:sp>
        <p:nvSpPr>
          <p:cNvPr id="82" name="Signe Plus 81">
            <a:extLst>
              <a:ext uri="{FF2B5EF4-FFF2-40B4-BE49-F238E27FC236}">
                <a16:creationId xmlns:a16="http://schemas.microsoft.com/office/drawing/2014/main" id="{6B44F1E6-BDA3-4A56-8BE2-D3AA43FFD2C2}"/>
              </a:ext>
            </a:extLst>
          </p:cNvPr>
          <p:cNvSpPr/>
          <p:nvPr/>
        </p:nvSpPr>
        <p:spPr>
          <a:xfrm>
            <a:off x="3420922" y="5647441"/>
            <a:ext cx="382555" cy="40756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3" name="Image 82">
            <a:extLst>
              <a:ext uri="{FF2B5EF4-FFF2-40B4-BE49-F238E27FC236}">
                <a16:creationId xmlns:a16="http://schemas.microsoft.com/office/drawing/2014/main" id="{3760FF2A-90BF-4FED-8DAD-7ACECBBBEA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7160" y="5219729"/>
            <a:ext cx="929564" cy="8788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1C835FB7-65F5-41F9-91CF-2540B717552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5075" y="3555307"/>
            <a:ext cx="995751" cy="8942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402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2AC157-213F-4C92-A981-800E23C5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68255C6-0AA1-46AD-8B40-555C7B2C7708}"/>
              </a:ext>
            </a:extLst>
          </p:cNvPr>
          <p:cNvGrpSpPr/>
          <p:nvPr/>
        </p:nvGrpSpPr>
        <p:grpSpPr>
          <a:xfrm>
            <a:off x="2099386" y="588432"/>
            <a:ext cx="6708706" cy="2421762"/>
            <a:chOff x="-655412" y="-210234"/>
            <a:chExt cx="3995023" cy="550524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561067F0-51D6-4A8F-B00A-E089CF8727D9}"/>
                </a:ext>
              </a:extLst>
            </p:cNvPr>
            <p:cNvSpPr/>
            <p:nvPr/>
          </p:nvSpPr>
          <p:spPr>
            <a:xfrm>
              <a:off x="-655412" y="-210234"/>
              <a:ext cx="3995023" cy="55052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F482940-C307-4580-95D2-758129FCF6A6}"/>
                </a:ext>
              </a:extLst>
            </p:cNvPr>
            <p:cNvSpPr txBox="1"/>
            <p:nvPr/>
          </p:nvSpPr>
          <p:spPr>
            <a:xfrm>
              <a:off x="150157" y="-210234"/>
              <a:ext cx="2578559" cy="524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Partie 1</a:t>
              </a:r>
            </a:p>
            <a:p>
              <a:pPr algn="ctr"/>
              <a:r>
                <a:rPr lang="fr-FR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NLP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107F6208-D6C2-4F19-96A2-3E525068F034}"/>
              </a:ext>
            </a:extLst>
          </p:cNvPr>
          <p:cNvSpPr txBox="1"/>
          <p:nvPr/>
        </p:nvSpPr>
        <p:spPr>
          <a:xfrm>
            <a:off x="2146041" y="3932884"/>
            <a:ext cx="71657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A. Méthodes classiques</a:t>
            </a:r>
            <a:endParaRPr lang="fr-FR" sz="4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153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DDDC0CCA-BB32-4D3C-A104-8C4199FF796D}"/>
              </a:ext>
            </a:extLst>
          </p:cNvPr>
          <p:cNvCxnSpPr>
            <a:cxnSpLocks/>
          </p:cNvCxnSpPr>
          <p:nvPr/>
        </p:nvCxnSpPr>
        <p:spPr>
          <a:xfrm flipH="1" flipV="1">
            <a:off x="9035915" y="3941556"/>
            <a:ext cx="835522" cy="14981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21969C3-ACDA-46BF-9FFF-7450229C286C}"/>
              </a:ext>
            </a:extLst>
          </p:cNvPr>
          <p:cNvSpPr/>
          <p:nvPr/>
        </p:nvSpPr>
        <p:spPr>
          <a:xfrm>
            <a:off x="806404" y="2153946"/>
            <a:ext cx="4080535" cy="4124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B836397-5A79-49C5-96D5-4ED640F67917}"/>
              </a:ext>
            </a:extLst>
          </p:cNvPr>
          <p:cNvCxnSpPr>
            <a:cxnSpLocks/>
          </p:cNvCxnSpPr>
          <p:nvPr/>
        </p:nvCxnSpPr>
        <p:spPr>
          <a:xfrm flipH="1">
            <a:off x="639102" y="4020452"/>
            <a:ext cx="2340000" cy="11935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37E38BC-509C-4DD5-B6A3-C28329039F01}"/>
              </a:ext>
            </a:extLst>
          </p:cNvPr>
          <p:cNvSpPr/>
          <p:nvPr/>
        </p:nvSpPr>
        <p:spPr>
          <a:xfrm>
            <a:off x="1003501" y="2966765"/>
            <a:ext cx="1804686" cy="1873682"/>
          </a:xfrm>
          <a:prstGeom prst="rect">
            <a:avLst/>
          </a:prstGeom>
          <a:solidFill>
            <a:srgbClr val="FCF6EE"/>
          </a:solidFill>
          <a:ln>
            <a:solidFill>
              <a:srgbClr val="FCF6E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AAE1C8-DC13-431A-95EE-0C0EA7DC2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630443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14AB4D9-6116-408A-8740-E4A06D61854E}"/>
              </a:ext>
            </a:extLst>
          </p:cNvPr>
          <p:cNvGrpSpPr/>
          <p:nvPr/>
        </p:nvGrpSpPr>
        <p:grpSpPr>
          <a:xfrm>
            <a:off x="150174" y="141683"/>
            <a:ext cx="1444063" cy="609165"/>
            <a:chOff x="3422708" y="100203"/>
            <a:chExt cx="1444063" cy="609165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75A63CBC-6449-41F4-BD05-2C51CD752F41}"/>
                </a:ext>
              </a:extLst>
            </p:cNvPr>
            <p:cNvSpPr/>
            <p:nvPr/>
          </p:nvSpPr>
          <p:spPr>
            <a:xfrm>
              <a:off x="3422708" y="125835"/>
              <a:ext cx="1444063" cy="58353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63A304F-B19C-4701-B3EE-13590F9D1A28}"/>
                </a:ext>
              </a:extLst>
            </p:cNvPr>
            <p:cNvSpPr txBox="1"/>
            <p:nvPr/>
          </p:nvSpPr>
          <p:spPr>
            <a:xfrm>
              <a:off x="3523047" y="100203"/>
              <a:ext cx="12762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  <a:cs typeface="Arial" panose="020B0604020202020204" pitchFamily="34" charset="0"/>
                </a:rPr>
                <a:t>N L P</a:t>
              </a:r>
            </a:p>
          </p:txBody>
        </p:sp>
      </p:grpSp>
      <p:sp>
        <p:nvSpPr>
          <p:cNvPr id="10" name="Ellipse 9">
            <a:extLst>
              <a:ext uri="{FF2B5EF4-FFF2-40B4-BE49-F238E27FC236}">
                <a16:creationId xmlns:a16="http://schemas.microsoft.com/office/drawing/2014/main" id="{83E576AF-C0DF-486A-9CA5-E49875D6805F}"/>
              </a:ext>
            </a:extLst>
          </p:cNvPr>
          <p:cNvSpPr/>
          <p:nvPr/>
        </p:nvSpPr>
        <p:spPr>
          <a:xfrm>
            <a:off x="1713420" y="298185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BA383B0-01FA-4D2C-9BF4-8F1928574AD7}"/>
              </a:ext>
            </a:extLst>
          </p:cNvPr>
          <p:cNvSpPr txBox="1"/>
          <p:nvPr/>
        </p:nvSpPr>
        <p:spPr>
          <a:xfrm>
            <a:off x="1694576" y="247292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550E1E-91A9-4287-AE36-DB7BECF65CAA}"/>
              </a:ext>
            </a:extLst>
          </p:cNvPr>
          <p:cNvSpPr txBox="1"/>
          <p:nvPr/>
        </p:nvSpPr>
        <p:spPr>
          <a:xfrm>
            <a:off x="2118207" y="247292"/>
            <a:ext cx="4265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Pipelines méthodes classiques </a:t>
            </a:r>
            <a:endParaRPr lang="fr-FR" sz="1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9" name="Graphique 18" descr="Base de données">
            <a:extLst>
              <a:ext uri="{FF2B5EF4-FFF2-40B4-BE49-F238E27FC236}">
                <a16:creationId xmlns:a16="http://schemas.microsoft.com/office/drawing/2014/main" id="{81EBF94F-45ED-455C-8456-469FC29C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6" y="3548708"/>
            <a:ext cx="914400" cy="914400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F6ED6B56-B7C9-4C4C-A684-36D4436AB904}"/>
              </a:ext>
            </a:extLst>
          </p:cNvPr>
          <p:cNvGrpSpPr/>
          <p:nvPr/>
        </p:nvGrpSpPr>
        <p:grpSpPr>
          <a:xfrm>
            <a:off x="2883227" y="940969"/>
            <a:ext cx="556668" cy="556668"/>
            <a:chOff x="1982707" y="1501629"/>
            <a:chExt cx="1440000" cy="1440000"/>
          </a:xfrm>
        </p:grpSpPr>
        <p:pic>
          <p:nvPicPr>
            <p:cNvPr id="21" name="Graphique 20" descr="Outils">
              <a:extLst>
                <a:ext uri="{FF2B5EF4-FFF2-40B4-BE49-F238E27FC236}">
                  <a16:creationId xmlns:a16="http://schemas.microsoft.com/office/drawing/2014/main" id="{23A309C8-023E-416E-9C01-482ABBD42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58037" y="1757494"/>
              <a:ext cx="914400" cy="914400"/>
            </a:xfrm>
            <a:prstGeom prst="rect">
              <a:avLst/>
            </a:prstGeom>
          </p:spPr>
        </p:pic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52E41B26-4C33-44E5-8D9C-0E37D34CEB92}"/>
                </a:ext>
              </a:extLst>
            </p:cNvPr>
            <p:cNvSpPr/>
            <p:nvPr/>
          </p:nvSpPr>
          <p:spPr>
            <a:xfrm>
              <a:off x="1982707" y="1501629"/>
              <a:ext cx="1440000" cy="1440000"/>
            </a:xfrm>
            <a:prstGeom prst="ellipse">
              <a:avLst/>
            </a:prstGeom>
            <a:noFill/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8A3757DD-5594-4917-AF34-28295A8A0ED3}"/>
              </a:ext>
            </a:extLst>
          </p:cNvPr>
          <p:cNvSpPr txBox="1"/>
          <p:nvPr/>
        </p:nvSpPr>
        <p:spPr>
          <a:xfrm>
            <a:off x="2236432" y="1513871"/>
            <a:ext cx="2107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PREPROCESSING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C9D9E89-CF6C-4A88-BC0D-37C0708BF2E4}"/>
              </a:ext>
            </a:extLst>
          </p:cNvPr>
          <p:cNvSpPr txBox="1"/>
          <p:nvPr/>
        </p:nvSpPr>
        <p:spPr>
          <a:xfrm>
            <a:off x="81814" y="3304267"/>
            <a:ext cx="115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DATA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C9EAECE-E858-48DB-9E10-0C831FA5D3EF}"/>
              </a:ext>
            </a:extLst>
          </p:cNvPr>
          <p:cNvSpPr txBox="1"/>
          <p:nvPr/>
        </p:nvSpPr>
        <p:spPr>
          <a:xfrm>
            <a:off x="3295706" y="5303198"/>
            <a:ext cx="1694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Lemmatisation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7C60084-79C0-47BB-A908-34C3B128DBBA}"/>
              </a:ext>
            </a:extLst>
          </p:cNvPr>
          <p:cNvGrpSpPr/>
          <p:nvPr/>
        </p:nvGrpSpPr>
        <p:grpSpPr>
          <a:xfrm>
            <a:off x="8575688" y="822186"/>
            <a:ext cx="605020" cy="605020"/>
            <a:chOff x="7896895" y="1501629"/>
            <a:chExt cx="1440000" cy="1440000"/>
          </a:xfrm>
        </p:grpSpPr>
        <p:pic>
          <p:nvPicPr>
            <p:cNvPr id="40" name="Graphique 39" descr="Ampoule et engrenage">
              <a:extLst>
                <a:ext uri="{FF2B5EF4-FFF2-40B4-BE49-F238E27FC236}">
                  <a16:creationId xmlns:a16="http://schemas.microsoft.com/office/drawing/2014/main" id="{59508E3D-8FB7-426A-8BF7-7FEFA06C5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79662" y="1757494"/>
              <a:ext cx="914400" cy="914400"/>
            </a:xfrm>
            <a:prstGeom prst="rect">
              <a:avLst/>
            </a:prstGeom>
          </p:spPr>
        </p:pic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D1F61184-5227-45F6-B98F-234A215BF9A9}"/>
                </a:ext>
              </a:extLst>
            </p:cNvPr>
            <p:cNvSpPr/>
            <p:nvPr/>
          </p:nvSpPr>
          <p:spPr>
            <a:xfrm>
              <a:off x="7896895" y="1501629"/>
              <a:ext cx="1440000" cy="1440000"/>
            </a:xfrm>
            <a:prstGeom prst="ellipse">
              <a:avLst/>
            </a:prstGeom>
            <a:noFill/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818E2A56-D350-43E2-876E-B62976131271}"/>
              </a:ext>
            </a:extLst>
          </p:cNvPr>
          <p:cNvSpPr txBox="1"/>
          <p:nvPr/>
        </p:nvSpPr>
        <p:spPr>
          <a:xfrm>
            <a:off x="8146405" y="1463164"/>
            <a:ext cx="164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MODELLING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40C6CAA-7D83-40DC-B9E4-ED53288CE58C}"/>
              </a:ext>
            </a:extLst>
          </p:cNvPr>
          <p:cNvCxnSpPr>
            <a:cxnSpLocks/>
          </p:cNvCxnSpPr>
          <p:nvPr/>
        </p:nvCxnSpPr>
        <p:spPr>
          <a:xfrm flipH="1" flipV="1">
            <a:off x="6969531" y="2602018"/>
            <a:ext cx="1870848" cy="939648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C5AB3ED-2B31-47CA-B4D8-20DA8BFDD73C}"/>
              </a:ext>
            </a:extLst>
          </p:cNvPr>
          <p:cNvCxnSpPr>
            <a:cxnSpLocks/>
            <a:endCxn id="30" idx="3"/>
          </p:cNvCxnSpPr>
          <p:nvPr/>
        </p:nvCxnSpPr>
        <p:spPr>
          <a:xfrm flipH="1" flipV="1">
            <a:off x="7039460" y="3169135"/>
            <a:ext cx="1548970" cy="644898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E74EB606-0E78-433D-8935-4197FFEBB17C}"/>
              </a:ext>
            </a:extLst>
          </p:cNvPr>
          <p:cNvGrpSpPr/>
          <p:nvPr/>
        </p:nvGrpSpPr>
        <p:grpSpPr>
          <a:xfrm>
            <a:off x="5804272" y="844611"/>
            <a:ext cx="584464" cy="584464"/>
            <a:chOff x="4494805" y="1573133"/>
            <a:chExt cx="1440000" cy="1440000"/>
          </a:xfrm>
        </p:grpSpPr>
        <p:pic>
          <p:nvPicPr>
            <p:cNvPr id="26" name="Graphique 25" descr="Engrenage">
              <a:extLst>
                <a:ext uri="{FF2B5EF4-FFF2-40B4-BE49-F238E27FC236}">
                  <a16:creationId xmlns:a16="http://schemas.microsoft.com/office/drawing/2014/main" id="{1C857FB4-BC8D-4BCE-A44E-D1109F23E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78395" y="1830259"/>
              <a:ext cx="914400" cy="914400"/>
            </a:xfrm>
            <a:prstGeom prst="rect">
              <a:avLst/>
            </a:prstGeom>
          </p:spPr>
        </p:pic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A3DB1C54-F2E4-48A6-B09F-B1991B8C1E3D}"/>
                </a:ext>
              </a:extLst>
            </p:cNvPr>
            <p:cNvSpPr/>
            <p:nvPr/>
          </p:nvSpPr>
          <p:spPr>
            <a:xfrm>
              <a:off x="4494805" y="1573133"/>
              <a:ext cx="1440000" cy="1440000"/>
            </a:xfrm>
            <a:prstGeom prst="ellipse">
              <a:avLst/>
            </a:prstGeom>
            <a:noFill/>
            <a:ln w="952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7A6339C1-0371-4F50-8814-48014FFD7C4D}"/>
              </a:ext>
            </a:extLst>
          </p:cNvPr>
          <p:cNvSpPr txBox="1"/>
          <p:nvPr/>
        </p:nvSpPr>
        <p:spPr>
          <a:xfrm>
            <a:off x="4997089" y="1467727"/>
            <a:ext cx="2621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FEATURE EXTRACTION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EFEFC0E-1CEF-4928-814E-99EAA6D23609}"/>
              </a:ext>
            </a:extLst>
          </p:cNvPr>
          <p:cNvSpPr txBox="1"/>
          <p:nvPr/>
        </p:nvSpPr>
        <p:spPr>
          <a:xfrm>
            <a:off x="493122" y="3256753"/>
            <a:ext cx="2290753" cy="136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 fontAlgn="base"/>
            <a:r>
              <a:rPr lang="fr-FR" sz="14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  </a:t>
            </a:r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Nettoyage  </a:t>
            </a:r>
          </a:p>
          <a:p>
            <a:pPr lvl="1" algn="ctr" fontAlgn="base"/>
            <a:r>
              <a:rPr lang="fr-FR" sz="1300" dirty="0">
                <a:solidFill>
                  <a:srgbClr val="000000"/>
                </a:solidFill>
                <a:latin typeface="inherit"/>
              </a:rPr>
              <a:t>passage en minuscule </a:t>
            </a:r>
            <a:endParaRPr lang="fr-FR" sz="1300" dirty="0"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lvl="1" algn="ctr" fontAlgn="base"/>
            <a:r>
              <a:rPr lang="fr-FR" sz="1300" dirty="0" err="1">
                <a:solidFill>
                  <a:srgbClr val="000000"/>
                </a:solidFill>
                <a:latin typeface="inherit"/>
              </a:rPr>
              <a:t>Tokenization</a:t>
            </a:r>
            <a:endParaRPr lang="fr-FR" sz="1300" dirty="0">
              <a:solidFill>
                <a:srgbClr val="000000"/>
              </a:solidFill>
              <a:latin typeface="inherit"/>
            </a:endParaRPr>
          </a:p>
          <a:p>
            <a:pPr lvl="1" algn="ctr" fontAlgn="base"/>
            <a:r>
              <a:rPr lang="fr-FR" sz="1300" b="0" i="0" dirty="0">
                <a:solidFill>
                  <a:srgbClr val="000000"/>
                </a:solidFill>
                <a:effectLst/>
                <a:latin typeface="inherit"/>
              </a:rPr>
              <a:t>suppression des chiffres</a:t>
            </a:r>
          </a:p>
          <a:p>
            <a:pPr lvl="1" algn="ctr" fontAlgn="base"/>
            <a:r>
              <a:rPr lang="fr-FR" sz="1300" b="0" i="0" dirty="0">
                <a:solidFill>
                  <a:srgbClr val="000000"/>
                </a:solidFill>
                <a:effectLst/>
                <a:latin typeface="inherit"/>
              </a:rPr>
              <a:t>ponctuation</a:t>
            </a:r>
          </a:p>
          <a:p>
            <a:pPr lvl="1" algn="ctr" fontAlgn="base"/>
            <a:r>
              <a:rPr lang="fr-FR" sz="1300" b="0" dirty="0">
                <a:solidFill>
                  <a:srgbClr val="000000"/>
                </a:solidFill>
                <a:effectLst/>
                <a:latin typeface="inherit"/>
              </a:rPr>
              <a:t>stop </a:t>
            </a:r>
            <a:r>
              <a:rPr lang="fr-FR" sz="1300" b="0" dirty="0" err="1">
                <a:solidFill>
                  <a:srgbClr val="000000"/>
                </a:solidFill>
                <a:effectLst/>
                <a:latin typeface="inherit"/>
              </a:rPr>
              <a:t>words</a:t>
            </a:r>
            <a:endParaRPr lang="fr-FR" sz="1300" b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46D59A1-E427-4F78-BA65-C64BC7A405A4}"/>
              </a:ext>
            </a:extLst>
          </p:cNvPr>
          <p:cNvSpPr txBox="1"/>
          <p:nvPr/>
        </p:nvSpPr>
        <p:spPr>
          <a:xfrm>
            <a:off x="3362577" y="2669835"/>
            <a:ext cx="144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 err="1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Stemming</a:t>
            </a:r>
            <a:endParaRPr lang="fr-FR" sz="1800" dirty="0"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3FABB2DA-DA36-4157-AAEE-8A5D42948C78}"/>
              </a:ext>
            </a:extLst>
          </p:cNvPr>
          <p:cNvCxnSpPr>
            <a:cxnSpLocks/>
          </p:cNvCxnSpPr>
          <p:nvPr/>
        </p:nvCxnSpPr>
        <p:spPr>
          <a:xfrm flipV="1">
            <a:off x="2963384" y="3036404"/>
            <a:ext cx="411128" cy="974768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C237B4EF-2F42-40E4-9DEC-F61EF1E299A8}"/>
              </a:ext>
            </a:extLst>
          </p:cNvPr>
          <p:cNvCxnSpPr>
            <a:cxnSpLocks/>
          </p:cNvCxnSpPr>
          <p:nvPr/>
        </p:nvCxnSpPr>
        <p:spPr>
          <a:xfrm>
            <a:off x="2973004" y="4011172"/>
            <a:ext cx="411128" cy="1332957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e 46">
            <a:extLst>
              <a:ext uri="{FF2B5EF4-FFF2-40B4-BE49-F238E27FC236}">
                <a16:creationId xmlns:a16="http://schemas.microsoft.com/office/drawing/2014/main" id="{E586A437-7E94-4A9C-8545-81CCD8D7D4EB}"/>
              </a:ext>
            </a:extLst>
          </p:cNvPr>
          <p:cNvSpPr/>
          <p:nvPr/>
        </p:nvSpPr>
        <p:spPr>
          <a:xfrm>
            <a:off x="3041021" y="3386763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61704E4-8ED0-45F2-9E27-4A0A564880DE}"/>
              </a:ext>
            </a:extLst>
          </p:cNvPr>
          <p:cNvSpPr txBox="1"/>
          <p:nvPr/>
        </p:nvSpPr>
        <p:spPr>
          <a:xfrm>
            <a:off x="3022177" y="3335870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A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E9631E09-45BE-4465-9317-0894EFE74E80}"/>
              </a:ext>
            </a:extLst>
          </p:cNvPr>
          <p:cNvSpPr/>
          <p:nvPr/>
        </p:nvSpPr>
        <p:spPr>
          <a:xfrm>
            <a:off x="3034306" y="4480282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2D1D148-7DF1-44CE-AFE9-4019C686FCED}"/>
              </a:ext>
            </a:extLst>
          </p:cNvPr>
          <p:cNvSpPr txBox="1"/>
          <p:nvPr/>
        </p:nvSpPr>
        <p:spPr>
          <a:xfrm>
            <a:off x="3018384" y="4419726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B</a:t>
            </a:r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053C4C0D-25DC-46D8-8F31-594A150CC6B8}"/>
              </a:ext>
            </a:extLst>
          </p:cNvPr>
          <p:cNvCxnSpPr>
            <a:cxnSpLocks/>
          </p:cNvCxnSpPr>
          <p:nvPr/>
        </p:nvCxnSpPr>
        <p:spPr>
          <a:xfrm flipV="1">
            <a:off x="4700830" y="2403499"/>
            <a:ext cx="695360" cy="48318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A66D94F-C413-40CB-8EE5-B8CA57A3ACFA}"/>
              </a:ext>
            </a:extLst>
          </p:cNvPr>
          <p:cNvSpPr/>
          <p:nvPr/>
        </p:nvSpPr>
        <p:spPr>
          <a:xfrm>
            <a:off x="5218159" y="2227865"/>
            <a:ext cx="1813471" cy="614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2F017D9-F61C-4012-91C0-64169237CE50}"/>
              </a:ext>
            </a:extLst>
          </p:cNvPr>
          <p:cNvSpPr txBox="1"/>
          <p:nvPr/>
        </p:nvSpPr>
        <p:spPr>
          <a:xfrm>
            <a:off x="5189321" y="2299171"/>
            <a:ext cx="192400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3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Count </a:t>
            </a:r>
            <a:r>
              <a:rPr lang="fr-FR" sz="1600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vectorizer</a:t>
            </a:r>
            <a:endParaRPr lang="fr-FR" sz="16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225499DB-5B53-4A3A-BC4B-1A42AFC3AAA6}"/>
              </a:ext>
            </a:extLst>
          </p:cNvPr>
          <p:cNvCxnSpPr>
            <a:cxnSpLocks/>
          </p:cNvCxnSpPr>
          <p:nvPr/>
        </p:nvCxnSpPr>
        <p:spPr>
          <a:xfrm>
            <a:off x="4693807" y="2880840"/>
            <a:ext cx="816020" cy="40196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58EC6B5-E35C-4C09-8486-342E81EE8DCF}"/>
              </a:ext>
            </a:extLst>
          </p:cNvPr>
          <p:cNvSpPr/>
          <p:nvPr/>
        </p:nvSpPr>
        <p:spPr>
          <a:xfrm>
            <a:off x="5220726" y="2854958"/>
            <a:ext cx="1818734" cy="6283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CE0C1BD-7FFB-44AF-9CD0-8C304DEA8F1A}"/>
              </a:ext>
            </a:extLst>
          </p:cNvPr>
          <p:cNvSpPr txBox="1"/>
          <p:nvPr/>
        </p:nvSpPr>
        <p:spPr>
          <a:xfrm>
            <a:off x="5668480" y="3007505"/>
            <a:ext cx="1030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TF-IDF</a:t>
            </a:r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57BED374-CA9D-40D3-8176-3F5865390DAA}"/>
              </a:ext>
            </a:extLst>
          </p:cNvPr>
          <p:cNvCxnSpPr>
            <a:cxnSpLocks/>
          </p:cNvCxnSpPr>
          <p:nvPr/>
        </p:nvCxnSpPr>
        <p:spPr>
          <a:xfrm flipV="1">
            <a:off x="4912294" y="5030605"/>
            <a:ext cx="695360" cy="48318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0219B6C8-2EB5-409E-A87C-8589C128C8E2}"/>
              </a:ext>
            </a:extLst>
          </p:cNvPr>
          <p:cNvCxnSpPr>
            <a:cxnSpLocks/>
          </p:cNvCxnSpPr>
          <p:nvPr/>
        </p:nvCxnSpPr>
        <p:spPr>
          <a:xfrm>
            <a:off x="4905271" y="5507946"/>
            <a:ext cx="816020" cy="40196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C6B00E8D-A70C-4950-B3D7-6A51029444B4}"/>
              </a:ext>
            </a:extLst>
          </p:cNvPr>
          <p:cNvCxnSpPr>
            <a:cxnSpLocks/>
          </p:cNvCxnSpPr>
          <p:nvPr/>
        </p:nvCxnSpPr>
        <p:spPr>
          <a:xfrm flipH="1">
            <a:off x="6930172" y="4372278"/>
            <a:ext cx="1886306" cy="1336648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60BE5810-45CC-488A-B60B-42162A84BADD}"/>
              </a:ext>
            </a:extLst>
          </p:cNvPr>
          <p:cNvCxnSpPr>
            <a:cxnSpLocks/>
          </p:cNvCxnSpPr>
          <p:nvPr/>
        </p:nvCxnSpPr>
        <p:spPr>
          <a:xfrm flipH="1">
            <a:off x="6981851" y="4142483"/>
            <a:ext cx="1582822" cy="968433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6E6556D-FF74-48E1-9A54-40F0C2678890}"/>
              </a:ext>
            </a:extLst>
          </p:cNvPr>
          <p:cNvSpPr/>
          <p:nvPr/>
        </p:nvSpPr>
        <p:spPr>
          <a:xfrm>
            <a:off x="5265337" y="4703617"/>
            <a:ext cx="1818734" cy="614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1690432-14E7-4DFF-8994-50BCE3E9514A}"/>
              </a:ext>
            </a:extLst>
          </p:cNvPr>
          <p:cNvSpPr/>
          <p:nvPr/>
        </p:nvSpPr>
        <p:spPr>
          <a:xfrm>
            <a:off x="5272333" y="5308432"/>
            <a:ext cx="1811738" cy="6283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4D7EF81D-CE4B-489E-B5A1-3A56BE0AE817}"/>
              </a:ext>
            </a:extLst>
          </p:cNvPr>
          <p:cNvSpPr txBox="1"/>
          <p:nvPr/>
        </p:nvSpPr>
        <p:spPr>
          <a:xfrm>
            <a:off x="5804272" y="5459761"/>
            <a:ext cx="1030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TF-IDF</a:t>
            </a: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70206DBB-3F7A-4871-BF59-1BD3C67B388D}"/>
              </a:ext>
            </a:extLst>
          </p:cNvPr>
          <p:cNvSpPr/>
          <p:nvPr/>
        </p:nvSpPr>
        <p:spPr>
          <a:xfrm>
            <a:off x="7444955" y="274572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4C1B12B6-AA20-404B-A81A-360B571617BB}"/>
              </a:ext>
            </a:extLst>
          </p:cNvPr>
          <p:cNvSpPr txBox="1"/>
          <p:nvPr/>
        </p:nvSpPr>
        <p:spPr>
          <a:xfrm>
            <a:off x="7429033" y="2685172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83795EFD-E9BF-4E75-8FB8-ED5536B8527C}"/>
              </a:ext>
            </a:extLst>
          </p:cNvPr>
          <p:cNvSpPr/>
          <p:nvPr/>
        </p:nvSpPr>
        <p:spPr>
          <a:xfrm>
            <a:off x="7310049" y="3230971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F12FC484-FC01-46FC-9B16-8824314A2481}"/>
              </a:ext>
            </a:extLst>
          </p:cNvPr>
          <p:cNvSpPr txBox="1"/>
          <p:nvPr/>
        </p:nvSpPr>
        <p:spPr>
          <a:xfrm>
            <a:off x="7293610" y="3170415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06575095-BA79-40DE-BA55-ADC0689CC9EC}"/>
              </a:ext>
            </a:extLst>
          </p:cNvPr>
          <p:cNvSpPr/>
          <p:nvPr/>
        </p:nvSpPr>
        <p:spPr>
          <a:xfrm>
            <a:off x="7411206" y="45795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FE136ACF-EE24-4A70-B454-900BA48001AA}"/>
              </a:ext>
            </a:extLst>
          </p:cNvPr>
          <p:cNvSpPr txBox="1"/>
          <p:nvPr/>
        </p:nvSpPr>
        <p:spPr>
          <a:xfrm>
            <a:off x="7396918" y="4537220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A3917EB8-ED9F-4AAC-878D-9956A6825991}"/>
              </a:ext>
            </a:extLst>
          </p:cNvPr>
          <p:cNvSpPr/>
          <p:nvPr/>
        </p:nvSpPr>
        <p:spPr>
          <a:xfrm>
            <a:off x="7448838" y="5137192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ABDFB63C-A358-437C-9DE2-A95940DD7477}"/>
              </a:ext>
            </a:extLst>
          </p:cNvPr>
          <p:cNvSpPr txBox="1"/>
          <p:nvPr/>
        </p:nvSpPr>
        <p:spPr>
          <a:xfrm>
            <a:off x="7427066" y="5087092"/>
            <a:ext cx="2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2B0B80D8-A73C-4A1F-A701-400AFC0611A4}"/>
              </a:ext>
            </a:extLst>
          </p:cNvPr>
          <p:cNvSpPr txBox="1"/>
          <p:nvPr/>
        </p:nvSpPr>
        <p:spPr>
          <a:xfrm>
            <a:off x="10503696" y="3734329"/>
            <a:ext cx="920144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 (ARI)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509E459D-205C-4410-AE9E-7AB275A04014}"/>
              </a:ext>
            </a:extLst>
          </p:cNvPr>
          <p:cNvSpPr txBox="1"/>
          <p:nvPr/>
        </p:nvSpPr>
        <p:spPr>
          <a:xfrm>
            <a:off x="5294595" y="1838405"/>
            <a:ext cx="1818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Bag of </a:t>
            </a:r>
            <a:r>
              <a:rPr lang="fr-FR" sz="1800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words</a:t>
            </a:r>
            <a:endParaRPr lang="fr-FR" sz="18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3D8CF358-2E28-48D2-ADC3-8267578AD2B3}"/>
              </a:ext>
            </a:extLst>
          </p:cNvPr>
          <p:cNvSpPr txBox="1"/>
          <p:nvPr/>
        </p:nvSpPr>
        <p:spPr>
          <a:xfrm>
            <a:off x="5316958" y="4299276"/>
            <a:ext cx="1818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Bag of </a:t>
            </a:r>
            <a:r>
              <a:rPr lang="fr-FR" sz="1800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words</a:t>
            </a:r>
            <a:endParaRPr lang="fr-FR" sz="18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939E0B34-11D8-4AD7-9F52-18E1DE0947AF}"/>
              </a:ext>
            </a:extLst>
          </p:cNvPr>
          <p:cNvSpPr txBox="1"/>
          <p:nvPr/>
        </p:nvSpPr>
        <p:spPr>
          <a:xfrm>
            <a:off x="5265337" y="4760042"/>
            <a:ext cx="192400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3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fr-FR" sz="1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Count </a:t>
            </a:r>
            <a:r>
              <a:rPr lang="fr-FR" sz="1600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vectorizer</a:t>
            </a:r>
            <a:endParaRPr lang="fr-FR" sz="16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6D547854-C5CC-4A4F-89FF-69BBDD3D2A8A}"/>
              </a:ext>
            </a:extLst>
          </p:cNvPr>
          <p:cNvSpPr txBox="1"/>
          <p:nvPr/>
        </p:nvSpPr>
        <p:spPr>
          <a:xfrm>
            <a:off x="3193717" y="2155695"/>
            <a:ext cx="1987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Normalisation</a:t>
            </a:r>
            <a:endParaRPr lang="fr-FR" dirty="0"/>
          </a:p>
        </p:txBody>
      </p:sp>
      <p:sp>
        <p:nvSpPr>
          <p:cNvPr id="68" name="Larme 67">
            <a:extLst>
              <a:ext uri="{FF2B5EF4-FFF2-40B4-BE49-F238E27FC236}">
                <a16:creationId xmlns:a16="http://schemas.microsoft.com/office/drawing/2014/main" id="{4883F9B4-BABB-4D23-80C9-9B84B5F5B188}"/>
              </a:ext>
            </a:extLst>
          </p:cNvPr>
          <p:cNvSpPr/>
          <p:nvPr/>
        </p:nvSpPr>
        <p:spPr>
          <a:xfrm rot="2212994">
            <a:off x="9242091" y="3406370"/>
            <a:ext cx="1261715" cy="1181595"/>
          </a:xfrm>
          <a:prstGeom prst="teardrop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40D70200-73E1-430E-BD6F-B2DB0676EF05}"/>
              </a:ext>
            </a:extLst>
          </p:cNvPr>
          <p:cNvSpPr txBox="1"/>
          <p:nvPr/>
        </p:nvSpPr>
        <p:spPr>
          <a:xfrm>
            <a:off x="9197553" y="3779769"/>
            <a:ext cx="1553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CLUSTERING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9B159BB0-8E24-4838-9629-6DC921D9C085}"/>
              </a:ext>
            </a:extLst>
          </p:cNvPr>
          <p:cNvSpPr txBox="1"/>
          <p:nvPr/>
        </p:nvSpPr>
        <p:spPr>
          <a:xfrm>
            <a:off x="9174770" y="4677650"/>
            <a:ext cx="155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348A45"/>
                </a:solidFill>
                <a:latin typeface="Arial Rounded MT Bold" panose="020F0704030504030204" pitchFamily="34" charset="0"/>
              </a:rPr>
              <a:t>K-</a:t>
            </a:r>
            <a:r>
              <a:rPr lang="fr-FR" b="1" dirty="0" err="1">
                <a:solidFill>
                  <a:srgbClr val="348A45"/>
                </a:solidFill>
                <a:latin typeface="Arial Rounded MT Bold" panose="020F0704030504030204" pitchFamily="34" charset="0"/>
              </a:rPr>
              <a:t>means</a:t>
            </a:r>
            <a:endParaRPr lang="fr-FR" b="1" dirty="0">
              <a:solidFill>
                <a:srgbClr val="348A4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3A50564B-A4A0-4B0B-BBCC-7AFBAB49E893}"/>
              </a:ext>
            </a:extLst>
          </p:cNvPr>
          <p:cNvSpPr txBox="1"/>
          <p:nvPr/>
        </p:nvSpPr>
        <p:spPr>
          <a:xfrm>
            <a:off x="7938577" y="4661900"/>
            <a:ext cx="155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T-</a:t>
            </a:r>
            <a:r>
              <a:rPr lang="fr-F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sne</a:t>
            </a:r>
            <a:endParaRPr lang="fr-FR" b="1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C79D27C-CE6E-4259-8F8C-FE626BCF77AB}"/>
              </a:ext>
            </a:extLst>
          </p:cNvPr>
          <p:cNvSpPr txBox="1"/>
          <p:nvPr/>
        </p:nvSpPr>
        <p:spPr>
          <a:xfrm>
            <a:off x="7850410" y="2413123"/>
            <a:ext cx="1553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Réduction dimension</a:t>
            </a: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153EF16-0A16-45E4-B680-63B90E6D6DA2}"/>
              </a:ext>
            </a:extLst>
          </p:cNvPr>
          <p:cNvGrpSpPr/>
          <p:nvPr/>
        </p:nvGrpSpPr>
        <p:grpSpPr>
          <a:xfrm>
            <a:off x="9871437" y="841939"/>
            <a:ext cx="1660795" cy="970036"/>
            <a:chOff x="10133623" y="859093"/>
            <a:chExt cx="1660795" cy="970036"/>
          </a:xfrm>
        </p:grpSpPr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4413C731-1262-43D7-897D-8AEC6334FB56}"/>
                </a:ext>
              </a:extLst>
            </p:cNvPr>
            <p:cNvSpPr/>
            <p:nvPr/>
          </p:nvSpPr>
          <p:spPr>
            <a:xfrm>
              <a:off x="10620934" y="859093"/>
              <a:ext cx="605020" cy="60502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34" name="Graphique 33" descr="Cible">
              <a:extLst>
                <a:ext uri="{FF2B5EF4-FFF2-40B4-BE49-F238E27FC236}">
                  <a16:creationId xmlns:a16="http://schemas.microsoft.com/office/drawing/2014/main" id="{A5935C09-9398-487A-8EE0-D907B94C5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10989" y="949148"/>
              <a:ext cx="424911" cy="424911"/>
            </a:xfrm>
            <a:prstGeom prst="rect">
              <a:avLst/>
            </a:prstGeom>
          </p:spPr>
        </p:pic>
        <p:sp>
          <p:nvSpPr>
            <p:cNvPr id="92" name="ZoneTexte 91">
              <a:extLst>
                <a:ext uri="{FF2B5EF4-FFF2-40B4-BE49-F238E27FC236}">
                  <a16:creationId xmlns:a16="http://schemas.microsoft.com/office/drawing/2014/main" id="{42FCDF66-81F8-4A60-B039-E621E37E5834}"/>
                </a:ext>
              </a:extLst>
            </p:cNvPr>
            <p:cNvSpPr txBox="1"/>
            <p:nvPr/>
          </p:nvSpPr>
          <p:spPr>
            <a:xfrm>
              <a:off x="10133623" y="1490575"/>
              <a:ext cx="166079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</a:rPr>
                <a:t>EVALUATION</a:t>
              </a:r>
            </a:p>
          </p:txBody>
        </p:sp>
      </p:grpSp>
      <p:pic>
        <p:nvPicPr>
          <p:cNvPr id="93" name="Image 92">
            <a:extLst>
              <a:ext uri="{FF2B5EF4-FFF2-40B4-BE49-F238E27FC236}">
                <a16:creationId xmlns:a16="http://schemas.microsoft.com/office/drawing/2014/main" id="{CF7D5538-4CE7-4A74-9C8C-9318192722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68753" y="3429000"/>
            <a:ext cx="1160714" cy="10423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B5BC424A-8055-41AB-93E4-5CA2F6854B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2866" y="5168397"/>
            <a:ext cx="1143427" cy="1081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233959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E68477"/>
      </a:accent1>
      <a:accent2>
        <a:srgbClr val="DC9442"/>
      </a:accent2>
      <a:accent3>
        <a:srgbClr val="A9A557"/>
      </a:accent3>
      <a:accent4>
        <a:srgbClr val="89B045"/>
      </a:accent4>
      <a:accent5>
        <a:srgbClr val="61B44B"/>
      </a:accent5>
      <a:accent6>
        <a:srgbClr val="45B85C"/>
      </a:accent6>
      <a:hlink>
        <a:srgbClr val="598C93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30393</TotalTime>
  <Words>2995</Words>
  <Application>Microsoft Office PowerPoint</Application>
  <PresentationFormat>Grand écran</PresentationFormat>
  <Paragraphs>930</Paragraphs>
  <Slides>59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74" baseType="lpstr">
      <vt:lpstr>Arial</vt:lpstr>
      <vt:lpstr>Arial Rounded MT Bold</vt:lpstr>
      <vt:lpstr>Bembo</vt:lpstr>
      <vt:lpstr>Calibri</vt:lpstr>
      <vt:lpstr>Cambria Math</vt:lpstr>
      <vt:lpstr>charter</vt:lpstr>
      <vt:lpstr>Courier New</vt:lpstr>
      <vt:lpstr>gt-medium</vt:lpstr>
      <vt:lpstr>gt-regular</vt:lpstr>
      <vt:lpstr>Helvetica Neue</vt:lpstr>
      <vt:lpstr>inherit</vt:lpstr>
      <vt:lpstr>Montserrat</vt:lpstr>
      <vt:lpstr>Open Sans</vt:lpstr>
      <vt:lpstr>roboto</vt:lpstr>
      <vt:lpstr>ArchiveVTI</vt:lpstr>
      <vt:lpstr>Classifiez automatiquement des biens de consommation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Classifiez automatiquement des biens de consommation</dc:title>
  <dc:creator>Christelle Troussard</dc:creator>
  <cp:lastModifiedBy>Christelle Troussard</cp:lastModifiedBy>
  <cp:revision>348</cp:revision>
  <cp:lastPrinted>2021-02-19T22:28:37Z</cp:lastPrinted>
  <dcterms:created xsi:type="dcterms:W3CDTF">2021-01-20T14:28:15Z</dcterms:created>
  <dcterms:modified xsi:type="dcterms:W3CDTF">2021-02-25T17:59:27Z</dcterms:modified>
</cp:coreProperties>
</file>